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BFC05-BC72-45C7-A7DB-E44E4B422016}" type="datetimeFigureOut">
              <a:rPr lang="en-AU" smtClean="0"/>
              <a:t>22/11/2017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307FF-2A6A-44DD-AAEB-952349666869}" type="slidenum">
              <a:rPr lang="en-AU" smtClean="0"/>
              <a:t>‹#›</a:t>
            </a:fld>
            <a:endParaRPr lang="en-AU"/>
          </a:p>
        </p:txBody>
      </p:sp>
    </p:spTree>
    <p:extLst>
      <p:ext uri="{BB962C8B-B14F-4D97-AF65-F5344CB8AC3E}">
        <p14:creationId xmlns:p14="http://schemas.microsoft.com/office/powerpoint/2010/main" val="214056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4B7BD1-D2D0-4FAF-AB80-9CB3EC572379}" type="slidenum">
              <a:rPr lang="en-AU" smtClean="0"/>
              <a:t>9</a:t>
            </a:fld>
            <a:endParaRPr lang="en-AU"/>
          </a:p>
        </p:txBody>
      </p:sp>
    </p:spTree>
    <p:extLst>
      <p:ext uri="{BB962C8B-B14F-4D97-AF65-F5344CB8AC3E}">
        <p14:creationId xmlns:p14="http://schemas.microsoft.com/office/powerpoint/2010/main" val="156985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4B7BD1-D2D0-4FAF-AB80-9CB3EC572379}" type="slidenum">
              <a:rPr lang="en-AU" smtClean="0"/>
              <a:t>11</a:t>
            </a:fld>
            <a:endParaRPr lang="en-AU"/>
          </a:p>
        </p:txBody>
      </p:sp>
    </p:spTree>
    <p:extLst>
      <p:ext uri="{BB962C8B-B14F-4D97-AF65-F5344CB8AC3E}">
        <p14:creationId xmlns:p14="http://schemas.microsoft.com/office/powerpoint/2010/main" val="99219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4B7BD1-D2D0-4FAF-AB80-9CB3EC572379}" type="slidenum">
              <a:rPr lang="en-AU" smtClean="0"/>
              <a:t>12</a:t>
            </a:fld>
            <a:endParaRPr lang="en-AU"/>
          </a:p>
        </p:txBody>
      </p:sp>
    </p:spTree>
    <p:extLst>
      <p:ext uri="{BB962C8B-B14F-4D97-AF65-F5344CB8AC3E}">
        <p14:creationId xmlns:p14="http://schemas.microsoft.com/office/powerpoint/2010/main" val="305457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4B7BD1-D2D0-4FAF-AB80-9CB3EC572379}" type="slidenum">
              <a:rPr lang="en-AU" smtClean="0"/>
              <a:t>13</a:t>
            </a:fld>
            <a:endParaRPr lang="en-AU"/>
          </a:p>
        </p:txBody>
      </p:sp>
    </p:spTree>
    <p:extLst>
      <p:ext uri="{BB962C8B-B14F-4D97-AF65-F5344CB8AC3E}">
        <p14:creationId xmlns:p14="http://schemas.microsoft.com/office/powerpoint/2010/main" val="56726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4B7BD1-D2D0-4FAF-AB80-9CB3EC572379}" type="slidenum">
              <a:rPr lang="en-AU" smtClean="0"/>
              <a:t>14</a:t>
            </a:fld>
            <a:endParaRPr lang="en-AU"/>
          </a:p>
        </p:txBody>
      </p:sp>
    </p:spTree>
    <p:extLst>
      <p:ext uri="{BB962C8B-B14F-4D97-AF65-F5344CB8AC3E}">
        <p14:creationId xmlns:p14="http://schemas.microsoft.com/office/powerpoint/2010/main" val="338383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4B7BD1-D2D0-4FAF-AB80-9CB3EC572379}" type="slidenum">
              <a:rPr lang="en-AU" smtClean="0"/>
              <a:t>17</a:t>
            </a:fld>
            <a:endParaRPr lang="en-AU"/>
          </a:p>
        </p:txBody>
      </p:sp>
    </p:spTree>
    <p:extLst>
      <p:ext uri="{BB962C8B-B14F-4D97-AF65-F5344CB8AC3E}">
        <p14:creationId xmlns:p14="http://schemas.microsoft.com/office/powerpoint/2010/main" val="149424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2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1805DB93-14F6-4BA9-8AC1-2385A06E23B5}" type="datetimeFigureOut">
              <a:rPr lang="en-AU" smtClean="0"/>
              <a:t>22/11/2017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3740358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899257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03341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61007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58494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1039381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256129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31334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381098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05DB93-14F6-4BA9-8AC1-2385A06E23B5}" type="datetimeFigureOut">
              <a:rPr lang="en-AU" smtClean="0"/>
              <a:t>22/11/2017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1045982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05DB93-14F6-4BA9-8AC1-2385A06E23B5}" type="datetimeFigureOut">
              <a:rPr lang="en-AU" smtClean="0"/>
              <a:t>22/11/2017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72559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05DB93-14F6-4BA9-8AC1-2385A06E23B5}" type="datetimeFigureOut">
              <a:rPr lang="en-AU" smtClean="0"/>
              <a:t>22/11/2017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252345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05DB93-14F6-4BA9-8AC1-2385A06E23B5}" type="datetimeFigureOut">
              <a:rPr lang="en-AU" smtClean="0"/>
              <a:t>22/11/2017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30419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5DB93-14F6-4BA9-8AC1-2385A06E23B5}" type="datetimeFigureOut">
              <a:rPr lang="en-AU" smtClean="0"/>
              <a:t>22/11/2017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415914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05DB93-14F6-4BA9-8AC1-2385A06E23B5}" type="datetimeFigureOut">
              <a:rPr lang="en-AU" smtClean="0"/>
              <a:t>22/11/2017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98997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05DB93-14F6-4BA9-8AC1-2385A06E23B5}" type="datetimeFigureOut">
              <a:rPr lang="en-AU" smtClean="0"/>
              <a:t>22/11/2017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AB7DAD4-70AF-4B5C-BB85-4BCC12BDFE29}" type="slidenum">
              <a:rPr lang="en-AU" smtClean="0"/>
              <a:t>‹#›</a:t>
            </a:fld>
            <a:endParaRPr lang="en-AU"/>
          </a:p>
        </p:txBody>
      </p:sp>
    </p:spTree>
    <p:extLst>
      <p:ext uri="{BB962C8B-B14F-4D97-AF65-F5344CB8AC3E}">
        <p14:creationId xmlns:p14="http://schemas.microsoft.com/office/powerpoint/2010/main" val="278498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805DB93-14F6-4BA9-8AC1-2385A06E23B5}" type="datetimeFigureOut">
              <a:rPr lang="en-AU" smtClean="0"/>
              <a:t>22/11/2017</a:t>
            </a:fld>
            <a:endParaRPr lang="en-A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A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AB7DAD4-70AF-4B5C-BB85-4BCC12BDFE29}" type="slidenum">
              <a:rPr lang="en-AU" smtClean="0"/>
              <a:t>‹#›</a:t>
            </a:fld>
            <a:endParaRPr lang="en-AU"/>
          </a:p>
        </p:txBody>
      </p:sp>
    </p:spTree>
    <p:extLst>
      <p:ext uri="{BB962C8B-B14F-4D97-AF65-F5344CB8AC3E}">
        <p14:creationId xmlns:p14="http://schemas.microsoft.com/office/powerpoint/2010/main" val="8505073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891" y="814500"/>
            <a:ext cx="8902052" cy="5770811"/>
          </a:xfrm>
          <a:prstGeom prst="rect">
            <a:avLst/>
          </a:prstGeom>
        </p:spPr>
        <p:txBody>
          <a:bodyPr wrap="square">
            <a:spAutoFit/>
          </a:bodyPr>
          <a:lstStyle/>
          <a:p>
            <a:r>
              <a:rPr lang="en-AU" sz="3600" b="1" dirty="0">
                <a:latin typeface="Arial" panose="020B0604020202020204" pitchFamily="34" charset="0"/>
                <a:cs typeface="Arial" panose="020B0604020202020204" pitchFamily="34" charset="0"/>
              </a:rPr>
              <a:t>Session </a:t>
            </a:r>
            <a:r>
              <a:rPr lang="en-AU" sz="3600" b="1" dirty="0" smtClean="0">
                <a:latin typeface="Arial" panose="020B0604020202020204" pitchFamily="34" charset="0"/>
                <a:cs typeface="Arial" panose="020B0604020202020204" pitchFamily="34" charset="0"/>
              </a:rPr>
              <a:t>2 </a:t>
            </a:r>
            <a:r>
              <a:rPr lang="en-AU" sz="3600" b="1" dirty="0">
                <a:latin typeface="Arial" panose="020B0604020202020204" pitchFamily="34" charset="0"/>
                <a:cs typeface="Arial" panose="020B0604020202020204" pitchFamily="34" charset="0"/>
              </a:rPr>
              <a:t>Monday </a:t>
            </a:r>
            <a:r>
              <a:rPr lang="en-AU" sz="3600" b="1" dirty="0" smtClean="0">
                <a:latin typeface="Arial" panose="020B0604020202020204" pitchFamily="34" charset="0"/>
                <a:cs typeface="Arial" panose="020B0604020202020204" pitchFamily="34" charset="0"/>
              </a:rPr>
              <a:t>20</a:t>
            </a:r>
            <a:r>
              <a:rPr lang="en-AU" sz="3600" b="1" baseline="30000" dirty="0" smtClean="0">
                <a:latin typeface="Arial" panose="020B0604020202020204" pitchFamily="34" charset="0"/>
                <a:cs typeface="Arial" panose="020B0604020202020204" pitchFamily="34" charset="0"/>
              </a:rPr>
              <a:t>th</a:t>
            </a:r>
            <a:r>
              <a:rPr lang="en-AU" sz="3600" b="1" dirty="0" smtClean="0">
                <a:latin typeface="Arial" panose="020B0604020202020204" pitchFamily="34" charset="0"/>
                <a:cs typeface="Arial" panose="020B0604020202020204" pitchFamily="34" charset="0"/>
              </a:rPr>
              <a:t> November </a:t>
            </a:r>
            <a:r>
              <a:rPr lang="en-AU" sz="3600" b="1" dirty="0">
                <a:latin typeface="Arial" panose="020B0604020202020204" pitchFamily="34" charset="0"/>
                <a:cs typeface="Arial" panose="020B0604020202020204" pitchFamily="34" charset="0"/>
              </a:rPr>
              <a:t>2017</a:t>
            </a:r>
          </a:p>
          <a:p>
            <a:endParaRPr lang="en-AU" sz="2800" b="1" dirty="0">
              <a:latin typeface="Arial" panose="020B0604020202020204" pitchFamily="34" charset="0"/>
              <a:cs typeface="Arial" panose="020B0604020202020204" pitchFamily="34" charset="0"/>
            </a:endParaRPr>
          </a:p>
          <a:p>
            <a:pPr>
              <a:lnSpc>
                <a:spcPts val="1920"/>
              </a:lnSpc>
              <a:spcBef>
                <a:spcPts val="600"/>
              </a:spcBef>
              <a:spcAft>
                <a:spcPts val="600"/>
              </a:spcAft>
            </a:pPr>
            <a:r>
              <a:rPr lang="en-AU" sz="2800" dirty="0">
                <a:latin typeface="Arial" panose="020B0604020202020204" pitchFamily="34" charset="0"/>
                <a:ea typeface="Times New Roman" panose="02020603050405020304" pitchFamily="18" charset="0"/>
                <a:cs typeface="Arial" panose="020B0604020202020204" pitchFamily="34" charset="0"/>
              </a:rPr>
              <a:t>Starting school is an important time for children and </a:t>
            </a:r>
          </a:p>
          <a:p>
            <a:pPr>
              <a:lnSpc>
                <a:spcPts val="1920"/>
              </a:lnSpc>
              <a:spcBef>
                <a:spcPts val="600"/>
              </a:spcBef>
              <a:spcAft>
                <a:spcPts val="600"/>
              </a:spcAft>
            </a:pPr>
            <a:r>
              <a:rPr lang="en-AU" sz="2800" dirty="0">
                <a:latin typeface="Arial" panose="020B0604020202020204" pitchFamily="34" charset="0"/>
                <a:ea typeface="Times New Roman" panose="02020603050405020304" pitchFamily="18" charset="0"/>
                <a:cs typeface="Arial" panose="020B0604020202020204" pitchFamily="34" charset="0"/>
              </a:rPr>
              <a:t>families</a:t>
            </a:r>
            <a:r>
              <a:rPr lang="en-AU" sz="2800" dirty="0" smtClean="0">
                <a:latin typeface="Arial" panose="020B0604020202020204" pitchFamily="34" charset="0"/>
                <a:ea typeface="Times New Roman" panose="02020603050405020304" pitchFamily="18" charset="0"/>
                <a:cs typeface="Arial" panose="020B0604020202020204" pitchFamily="34" charset="0"/>
              </a:rPr>
              <a:t>.</a:t>
            </a:r>
          </a:p>
          <a:p>
            <a:pPr>
              <a:lnSpc>
                <a:spcPts val="1920"/>
              </a:lnSpc>
              <a:spcBef>
                <a:spcPts val="600"/>
              </a:spcBef>
              <a:spcAft>
                <a:spcPts val="600"/>
              </a:spcAft>
            </a:pPr>
            <a:endParaRPr lang="en-AU" sz="28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nSpc>
                <a:spcPts val="1920"/>
              </a:lnSpc>
              <a:spcBef>
                <a:spcPts val="600"/>
              </a:spcBef>
              <a:spcAft>
                <a:spcPts val="600"/>
              </a:spcAft>
            </a:pPr>
            <a:r>
              <a:rPr lang="en-AU" sz="2800" dirty="0">
                <a:latin typeface="Arial" panose="020B0604020202020204" pitchFamily="34" charset="0"/>
                <a:cs typeface="Arial" panose="020B0604020202020204" pitchFamily="34" charset="0"/>
              </a:rPr>
              <a:t>Families play an important role in supporting </a:t>
            </a:r>
            <a:endParaRPr lang="en-AU" sz="2800" dirty="0" smtClean="0">
              <a:latin typeface="Arial" panose="020B0604020202020204" pitchFamily="34" charset="0"/>
              <a:cs typeface="Arial" panose="020B0604020202020204" pitchFamily="34" charset="0"/>
            </a:endParaRPr>
          </a:p>
          <a:p>
            <a:pPr>
              <a:lnSpc>
                <a:spcPts val="1920"/>
              </a:lnSpc>
              <a:spcBef>
                <a:spcPts val="600"/>
              </a:spcBef>
              <a:spcAft>
                <a:spcPts val="600"/>
              </a:spcAft>
            </a:pPr>
            <a:r>
              <a:rPr lang="en-AU" sz="2800" dirty="0" smtClean="0">
                <a:latin typeface="Arial" panose="020B0604020202020204" pitchFamily="34" charset="0"/>
                <a:cs typeface="Arial" panose="020B0604020202020204" pitchFamily="34" charset="0"/>
              </a:rPr>
              <a:t>children</a:t>
            </a:r>
            <a:r>
              <a:rPr lang="en-AU" sz="2800" dirty="0">
                <a:latin typeface="Arial" panose="020B0604020202020204" pitchFamily="34" charset="0"/>
                <a:cs typeface="Arial" panose="020B0604020202020204" pitchFamily="34" charset="0"/>
              </a:rPr>
              <a:t> to manage </a:t>
            </a:r>
            <a:r>
              <a:rPr lang="en-AU" sz="2800" dirty="0" smtClean="0">
                <a:latin typeface="Arial" panose="020B0604020202020204" pitchFamily="34" charset="0"/>
                <a:cs typeface="Arial" panose="020B0604020202020204" pitchFamily="34" charset="0"/>
              </a:rPr>
              <a:t>the transition </a:t>
            </a:r>
            <a:r>
              <a:rPr lang="en-AU" sz="2800" dirty="0">
                <a:latin typeface="Arial" panose="020B0604020202020204" pitchFamily="34" charset="0"/>
                <a:cs typeface="Arial" panose="020B0604020202020204" pitchFamily="34" charset="0"/>
              </a:rPr>
              <a:t>to primary school. </a:t>
            </a:r>
            <a:endParaRPr lang="en-AU" sz="2800" dirty="0" smtClean="0">
              <a:latin typeface="Arial" panose="020B0604020202020204" pitchFamily="34" charset="0"/>
              <a:cs typeface="Arial" panose="020B0604020202020204" pitchFamily="34" charset="0"/>
            </a:endParaRPr>
          </a:p>
          <a:p>
            <a:pPr>
              <a:lnSpc>
                <a:spcPts val="1920"/>
              </a:lnSpc>
              <a:spcBef>
                <a:spcPts val="600"/>
              </a:spcBef>
              <a:spcAft>
                <a:spcPts val="600"/>
              </a:spcAft>
            </a:pPr>
            <a:r>
              <a:rPr lang="en-AU" sz="2800" dirty="0" smtClean="0">
                <a:latin typeface="Arial" panose="020B0604020202020204" pitchFamily="34" charset="0"/>
                <a:cs typeface="Arial" panose="020B0604020202020204" pitchFamily="34" charset="0"/>
              </a:rPr>
              <a:t>With </a:t>
            </a:r>
            <a:r>
              <a:rPr lang="en-AU" sz="2800" dirty="0">
                <a:latin typeface="Arial" panose="020B0604020202020204" pitchFamily="34" charset="0"/>
                <a:cs typeface="Arial" panose="020B0604020202020204" pitchFamily="34" charset="0"/>
              </a:rPr>
              <a:t>the support of your child’s </a:t>
            </a:r>
            <a:r>
              <a:rPr lang="en-AU" sz="2800" dirty="0" smtClean="0">
                <a:latin typeface="Arial" panose="020B0604020202020204" pitchFamily="34" charset="0"/>
                <a:cs typeface="Arial" panose="020B0604020202020204" pitchFamily="34" charset="0"/>
              </a:rPr>
              <a:t>early childhood </a:t>
            </a:r>
          </a:p>
          <a:p>
            <a:pPr>
              <a:lnSpc>
                <a:spcPts val="1920"/>
              </a:lnSpc>
              <a:spcBef>
                <a:spcPts val="600"/>
              </a:spcBef>
              <a:spcAft>
                <a:spcPts val="600"/>
              </a:spcAft>
            </a:pPr>
            <a:r>
              <a:rPr lang="en-AU" sz="2800" dirty="0" smtClean="0">
                <a:latin typeface="Arial" panose="020B0604020202020204" pitchFamily="34" charset="0"/>
                <a:cs typeface="Arial" panose="020B0604020202020204" pitchFamily="34" charset="0"/>
              </a:rPr>
              <a:t>educator </a:t>
            </a:r>
            <a:r>
              <a:rPr lang="en-AU" sz="2800" dirty="0">
                <a:latin typeface="Arial" panose="020B0604020202020204" pitchFamily="34" charset="0"/>
                <a:cs typeface="Arial" panose="020B0604020202020204" pitchFamily="34" charset="0"/>
              </a:rPr>
              <a:t>and school </a:t>
            </a:r>
            <a:r>
              <a:rPr lang="en-AU" sz="2800" dirty="0" smtClean="0">
                <a:latin typeface="Arial" panose="020B0604020202020204" pitchFamily="34" charset="0"/>
                <a:cs typeface="Arial" panose="020B0604020202020204" pitchFamily="34" charset="0"/>
              </a:rPr>
              <a:t>teacher and school community, </a:t>
            </a:r>
          </a:p>
          <a:p>
            <a:pPr>
              <a:lnSpc>
                <a:spcPts val="1920"/>
              </a:lnSpc>
              <a:spcBef>
                <a:spcPts val="600"/>
              </a:spcBef>
              <a:spcAft>
                <a:spcPts val="600"/>
              </a:spcAft>
            </a:pPr>
            <a:r>
              <a:rPr lang="en-AU" sz="2800" dirty="0" smtClean="0">
                <a:latin typeface="Arial" panose="020B0604020202020204" pitchFamily="34" charset="0"/>
                <a:cs typeface="Arial" panose="020B0604020202020204" pitchFamily="34" charset="0"/>
              </a:rPr>
              <a:t>you </a:t>
            </a:r>
            <a:r>
              <a:rPr lang="en-AU" sz="2800" dirty="0">
                <a:latin typeface="Arial" panose="020B0604020202020204" pitchFamily="34" charset="0"/>
                <a:cs typeface="Arial" panose="020B0604020202020204" pitchFamily="34" charset="0"/>
              </a:rPr>
              <a:t>can help them </a:t>
            </a:r>
            <a:r>
              <a:rPr lang="en-AU" sz="2800" dirty="0" smtClean="0">
                <a:latin typeface="Arial" panose="020B0604020202020204" pitchFamily="34" charset="0"/>
                <a:cs typeface="Arial" panose="020B0604020202020204" pitchFamily="34" charset="0"/>
              </a:rPr>
              <a:t>to </a:t>
            </a:r>
            <a:r>
              <a:rPr lang="en-AU" sz="2800" dirty="0">
                <a:latin typeface="Arial" panose="020B0604020202020204" pitchFamily="34" charset="0"/>
                <a:cs typeface="Arial" panose="020B0604020202020204" pitchFamily="34" charset="0"/>
              </a:rPr>
              <a:t>cope </a:t>
            </a:r>
            <a:r>
              <a:rPr lang="en-AU" sz="2800" dirty="0" smtClean="0">
                <a:latin typeface="Arial" panose="020B0604020202020204" pitchFamily="34" charset="0"/>
                <a:cs typeface="Arial" panose="020B0604020202020204" pitchFamily="34" charset="0"/>
              </a:rPr>
              <a:t>with </a:t>
            </a:r>
            <a:r>
              <a:rPr lang="en-AU" sz="2800" dirty="0">
                <a:latin typeface="Arial" panose="020B0604020202020204" pitchFamily="34" charset="0"/>
                <a:cs typeface="Arial" panose="020B0604020202020204" pitchFamily="34" charset="0"/>
              </a:rPr>
              <a:t>the new challenges </a:t>
            </a:r>
            <a:endParaRPr lang="en-AU" sz="2800" dirty="0" smtClean="0">
              <a:latin typeface="Arial" panose="020B0604020202020204" pitchFamily="34" charset="0"/>
              <a:cs typeface="Arial" panose="020B0604020202020204" pitchFamily="34" charset="0"/>
            </a:endParaRPr>
          </a:p>
          <a:p>
            <a:pPr>
              <a:lnSpc>
                <a:spcPts val="1920"/>
              </a:lnSpc>
              <a:spcBef>
                <a:spcPts val="600"/>
              </a:spcBef>
              <a:spcAft>
                <a:spcPts val="600"/>
              </a:spcAft>
            </a:pPr>
            <a:r>
              <a:rPr lang="en-AU" sz="2800" dirty="0" smtClean="0">
                <a:latin typeface="Arial" panose="020B0604020202020204" pitchFamily="34" charset="0"/>
                <a:cs typeface="Arial" panose="020B0604020202020204" pitchFamily="34" charset="0"/>
              </a:rPr>
              <a:t>by </a:t>
            </a:r>
            <a:r>
              <a:rPr lang="en-AU" sz="2800" dirty="0">
                <a:latin typeface="Arial" panose="020B0604020202020204" pitchFamily="34" charset="0"/>
                <a:cs typeface="Arial" panose="020B0604020202020204" pitchFamily="34" charset="0"/>
              </a:rPr>
              <a:t>developing their social, </a:t>
            </a:r>
            <a:r>
              <a:rPr lang="en-AU" sz="2800" dirty="0" smtClean="0">
                <a:latin typeface="Arial" panose="020B0604020202020204" pitchFamily="34" charset="0"/>
                <a:cs typeface="Arial" panose="020B0604020202020204" pitchFamily="34" charset="0"/>
              </a:rPr>
              <a:t>emotional and</a:t>
            </a:r>
            <a:r>
              <a:rPr lang="en-AU" sz="2800" dirty="0">
                <a:latin typeface="Arial" panose="020B0604020202020204" pitchFamily="34" charset="0"/>
                <a:cs typeface="Arial" panose="020B0604020202020204" pitchFamily="34" charset="0"/>
              </a:rPr>
              <a:t> learning </a:t>
            </a:r>
            <a:endParaRPr lang="en-AU" sz="2800" dirty="0" smtClean="0">
              <a:latin typeface="Arial" panose="020B0604020202020204" pitchFamily="34" charset="0"/>
              <a:cs typeface="Arial" panose="020B0604020202020204" pitchFamily="34" charset="0"/>
            </a:endParaRPr>
          </a:p>
          <a:p>
            <a:pPr>
              <a:lnSpc>
                <a:spcPts val="1920"/>
              </a:lnSpc>
              <a:spcBef>
                <a:spcPts val="600"/>
              </a:spcBef>
              <a:spcAft>
                <a:spcPts val="600"/>
              </a:spcAft>
            </a:pPr>
            <a:r>
              <a:rPr lang="en-AU" sz="2800" dirty="0" smtClean="0">
                <a:latin typeface="Arial" panose="020B0604020202020204" pitchFamily="34" charset="0"/>
                <a:cs typeface="Arial" panose="020B0604020202020204" pitchFamily="34" charset="0"/>
              </a:rPr>
              <a:t>skills</a:t>
            </a:r>
            <a:r>
              <a:rPr lang="en-AU" sz="2800" dirty="0">
                <a:latin typeface="Arial" panose="020B0604020202020204" pitchFamily="34" charset="0"/>
                <a:cs typeface="Arial" panose="020B0604020202020204" pitchFamily="34" charset="0"/>
              </a:rPr>
              <a:t>. </a:t>
            </a:r>
            <a:r>
              <a:rPr lang="en-AU" sz="2800" dirty="0" smtClean="0">
                <a:latin typeface="Arial" panose="020B0604020202020204" pitchFamily="34" charset="0"/>
                <a:cs typeface="Arial" panose="020B0604020202020204" pitchFamily="34" charset="0"/>
              </a:rPr>
              <a:t>Supporting </a:t>
            </a:r>
            <a:r>
              <a:rPr lang="en-AU" sz="2800" dirty="0">
                <a:latin typeface="Arial" panose="020B0604020202020204" pitchFamily="34" charset="0"/>
                <a:cs typeface="Arial" panose="020B0604020202020204" pitchFamily="34" charset="0"/>
              </a:rPr>
              <a:t>your child’s skills in </a:t>
            </a:r>
            <a:r>
              <a:rPr lang="en-AU" sz="2800" dirty="0" smtClean="0">
                <a:latin typeface="Arial" panose="020B0604020202020204" pitchFamily="34" charset="0"/>
                <a:cs typeface="Arial" panose="020B0604020202020204" pitchFamily="34" charset="0"/>
              </a:rPr>
              <a:t>these</a:t>
            </a:r>
            <a:r>
              <a:rPr lang="en-AU" sz="2800" dirty="0">
                <a:latin typeface="Arial" panose="020B0604020202020204" pitchFamily="34" charset="0"/>
                <a:cs typeface="Arial" panose="020B0604020202020204" pitchFamily="34" charset="0"/>
              </a:rPr>
              <a:t> areas </a:t>
            </a:r>
            <a:endParaRPr lang="en-AU" sz="2800" dirty="0" smtClean="0">
              <a:latin typeface="Arial" panose="020B0604020202020204" pitchFamily="34" charset="0"/>
              <a:cs typeface="Arial" panose="020B0604020202020204" pitchFamily="34" charset="0"/>
            </a:endParaRPr>
          </a:p>
          <a:p>
            <a:pPr>
              <a:lnSpc>
                <a:spcPts val="1920"/>
              </a:lnSpc>
              <a:spcBef>
                <a:spcPts val="600"/>
              </a:spcBef>
              <a:spcAft>
                <a:spcPts val="600"/>
              </a:spcAft>
            </a:pPr>
            <a:r>
              <a:rPr lang="en-AU" sz="2800" dirty="0" smtClean="0">
                <a:latin typeface="Arial" panose="020B0604020202020204" pitchFamily="34" charset="0"/>
                <a:cs typeface="Arial" panose="020B0604020202020204" pitchFamily="34" charset="0"/>
              </a:rPr>
              <a:t>contributes </a:t>
            </a:r>
            <a:r>
              <a:rPr lang="en-AU" sz="2800" dirty="0">
                <a:latin typeface="Arial" panose="020B0604020202020204" pitchFamily="34" charset="0"/>
                <a:cs typeface="Arial" panose="020B0604020202020204" pitchFamily="34" charset="0"/>
              </a:rPr>
              <a:t>to their </a:t>
            </a:r>
            <a:r>
              <a:rPr lang="en-AU" sz="2800" dirty="0" smtClean="0">
                <a:latin typeface="Arial" panose="020B0604020202020204" pitchFamily="34" charset="0"/>
                <a:cs typeface="Arial" panose="020B0604020202020204" pitchFamily="34" charset="0"/>
              </a:rPr>
              <a:t>mental </a:t>
            </a:r>
            <a:r>
              <a:rPr lang="en-AU" sz="2800" dirty="0">
                <a:latin typeface="Arial" panose="020B0604020202020204" pitchFamily="34" charset="0"/>
                <a:cs typeface="Arial" panose="020B0604020202020204" pitchFamily="34" charset="0"/>
              </a:rPr>
              <a:t>health and wellbeing.</a:t>
            </a:r>
          </a:p>
          <a:p>
            <a:pPr>
              <a:lnSpc>
                <a:spcPts val="1920"/>
              </a:lnSpc>
              <a:spcBef>
                <a:spcPts val="600"/>
              </a:spcBef>
              <a:spcAft>
                <a:spcPts val="600"/>
              </a:spcAft>
            </a:pPr>
            <a:endParaRPr lang="en-AU" sz="28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27137" cy="1778790"/>
          </a:xfrm>
          <a:prstGeom prst="rect">
            <a:avLst/>
          </a:prstGeom>
        </p:spPr>
      </p:pic>
    </p:spTree>
    <p:extLst>
      <p:ext uri="{BB962C8B-B14F-4D97-AF65-F5344CB8AC3E}">
        <p14:creationId xmlns:p14="http://schemas.microsoft.com/office/powerpoint/2010/main" val="36080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2026" y="708117"/>
            <a:ext cx="8357419" cy="5109091"/>
          </a:xfrm>
          <a:prstGeom prst="rect">
            <a:avLst/>
          </a:prstGeom>
        </p:spPr>
        <p:txBody>
          <a:bodyPr wrap="square">
            <a:spAutoFit/>
          </a:bodyPr>
          <a:lstStyle/>
          <a:p>
            <a:r>
              <a:rPr lang="en-AU" sz="2800" dirty="0">
                <a:latin typeface="Arial" panose="020B0604020202020204" pitchFamily="34" charset="0"/>
                <a:cs typeface="Arial" panose="020B0604020202020204" pitchFamily="34" charset="0"/>
              </a:rPr>
              <a:t>We will also use CAFE, a visual aid for organizing reading strategies the children will be learning to read books at their own level.</a:t>
            </a:r>
          </a:p>
          <a:p>
            <a:r>
              <a:rPr lang="en-AU" sz="2800" dirty="0">
                <a:latin typeface="Arial" panose="020B0604020202020204" pitchFamily="34" charset="0"/>
                <a:cs typeface="Arial" panose="020B0604020202020204" pitchFamily="34" charset="0"/>
              </a:rPr>
              <a:t>Once children are taught to build their stamina they will be engaged each day in these research-based meaningful tasks:</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Read to self</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Work on writing</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Word Work</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Listen to reading</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Read to Someone</a:t>
            </a:r>
          </a:p>
          <a:p>
            <a:pPr>
              <a:buFont typeface="Arial" panose="020B0604020202020204" pitchFamily="34" charset="0"/>
              <a:buChar char="•"/>
            </a:pPr>
            <a:endParaRPr lang="en-AU" dirty="0">
              <a:solidFill>
                <a:srgbClr val="4D4B4B"/>
              </a:solidFill>
              <a:latin typeface="Arial" panose="020B0604020202020204" pitchFamily="34" charset="0"/>
            </a:endParaRPr>
          </a:p>
        </p:txBody>
      </p:sp>
      <p:pic>
        <p:nvPicPr>
          <p:cNvPr id="3" name="Picture 4"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21200">
            <a:off x="6884932" y="3600526"/>
            <a:ext cx="3656205" cy="28413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46258" cy="1726036"/>
          </a:xfrm>
          <a:prstGeom prst="rect">
            <a:avLst/>
          </a:prstGeom>
        </p:spPr>
      </p:pic>
    </p:spTree>
    <p:extLst>
      <p:ext uri="{BB962C8B-B14F-4D97-AF65-F5344CB8AC3E}">
        <p14:creationId xmlns:p14="http://schemas.microsoft.com/office/powerpoint/2010/main" val="409068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46258" cy="1726036"/>
          </a:xfrm>
          <a:prstGeom prst="rect">
            <a:avLst/>
          </a:prstGeom>
        </p:spPr>
      </p:pic>
      <p:sp>
        <p:nvSpPr>
          <p:cNvPr id="2" name="Rectangle 1"/>
          <p:cNvSpPr/>
          <p:nvPr/>
        </p:nvSpPr>
        <p:spPr>
          <a:xfrm>
            <a:off x="2920180" y="192204"/>
            <a:ext cx="8069058" cy="6432530"/>
          </a:xfrm>
          <a:prstGeom prst="rect">
            <a:avLst/>
          </a:prstGeom>
        </p:spPr>
        <p:txBody>
          <a:bodyPr wrap="square">
            <a:spAutoFit/>
          </a:bodyPr>
          <a:lstStyle/>
          <a:p>
            <a:r>
              <a:rPr lang="en-AU" sz="2800" dirty="0">
                <a:latin typeface="Arial" panose="020B0604020202020204" pitchFamily="34" charset="0"/>
                <a:cs typeface="Arial" panose="020B0604020202020204" pitchFamily="34" charset="0"/>
              </a:rPr>
              <a:t>While the students are engaged in their literacy choices, </a:t>
            </a:r>
            <a:r>
              <a:rPr lang="en-AU" sz="2800" dirty="0" smtClean="0">
                <a:latin typeface="Arial" panose="020B0604020202020204" pitchFamily="34" charset="0"/>
                <a:cs typeface="Arial" panose="020B0604020202020204" pitchFamily="34" charset="0"/>
              </a:rPr>
              <a:t>the teacher </a:t>
            </a:r>
            <a:r>
              <a:rPr lang="en-AU" sz="2800" dirty="0">
                <a:latin typeface="Arial" panose="020B0604020202020204" pitchFamily="34" charset="0"/>
                <a:cs typeface="Arial" panose="020B0604020202020204" pitchFamily="34" charset="0"/>
              </a:rPr>
              <a:t>will be teaching small groups and individuals, so everyone can get the just-in-time instruction they need to reach their full literacy potential.</a:t>
            </a:r>
          </a:p>
          <a:p>
            <a:endParaRPr lang="en-AU" sz="2800" dirty="0" smtClean="0">
              <a:latin typeface="Arial" panose="020B0604020202020204" pitchFamily="34" charset="0"/>
              <a:cs typeface="Arial" panose="020B0604020202020204" pitchFamily="34" charset="0"/>
            </a:endParaRPr>
          </a:p>
          <a:p>
            <a:r>
              <a:rPr lang="en-AU" sz="2800" dirty="0" smtClean="0">
                <a:latin typeface="Arial" panose="020B0604020202020204" pitchFamily="34" charset="0"/>
                <a:cs typeface="Arial" panose="020B0604020202020204" pitchFamily="34" charset="0"/>
              </a:rPr>
              <a:t>CAFE </a:t>
            </a:r>
            <a:r>
              <a:rPr lang="en-AU" sz="2800" dirty="0">
                <a:latin typeface="Arial" panose="020B0604020202020204" pitchFamily="34" charset="0"/>
                <a:cs typeface="Arial" panose="020B0604020202020204" pitchFamily="34" charset="0"/>
              </a:rPr>
              <a:t>is the </a:t>
            </a:r>
            <a:r>
              <a:rPr lang="en-AU" sz="2800" dirty="0" err="1">
                <a:latin typeface="Arial" panose="020B0604020202020204" pitchFamily="34" charset="0"/>
                <a:cs typeface="Arial" panose="020B0604020202020204" pitchFamily="34" charset="0"/>
              </a:rPr>
              <a:t>organzation</a:t>
            </a:r>
            <a:r>
              <a:rPr lang="en-AU" sz="2800" dirty="0">
                <a:latin typeface="Arial" panose="020B0604020202020204" pitchFamily="34" charset="0"/>
                <a:cs typeface="Arial" panose="020B0604020202020204" pitchFamily="34" charset="0"/>
              </a:rPr>
              <a:t> of the reading strategies taught during the Daily 5 time. CAFE is the acronym for the four major components of reading:</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C for Comprehension</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A for Accuracy</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F for Fluency</a:t>
            </a:r>
          </a:p>
          <a:p>
            <a:pPr>
              <a:buFont typeface="Arial" panose="020B0604020202020204" pitchFamily="34" charset="0"/>
              <a:buChar char="•"/>
            </a:pPr>
            <a:r>
              <a:rPr lang="en-AU" sz="2800" dirty="0">
                <a:latin typeface="Arial" panose="020B0604020202020204" pitchFamily="34" charset="0"/>
                <a:cs typeface="Arial" panose="020B0604020202020204" pitchFamily="34" charset="0"/>
              </a:rPr>
              <a:t>E for Expanding Vocabulary</a:t>
            </a:r>
          </a:p>
          <a:p>
            <a:endParaRPr lang="en-AU" sz="2000" dirty="0" smtClean="0">
              <a:solidFill>
                <a:srgbClr val="0070C0"/>
              </a:solidFill>
              <a:latin typeface="Arial" panose="020B0604020202020204" pitchFamily="34" charset="0"/>
              <a:cs typeface="Arial" panose="020B0604020202020204" pitchFamily="34" charset="0"/>
            </a:endParaRPr>
          </a:p>
        </p:txBody>
      </p:sp>
      <p:pic>
        <p:nvPicPr>
          <p:cNvPr id="3" name="Picture 2" descr="Classroom Freebies: CAFE Posters and Strategy Cards.  This would be a great published version AFTER you create a class one collaborative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6842" y="4303955"/>
            <a:ext cx="2890852" cy="214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964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47" y="2310893"/>
            <a:ext cx="8643172" cy="3970318"/>
          </a:xfrm>
          <a:prstGeom prst="rect">
            <a:avLst/>
          </a:prstGeom>
        </p:spPr>
        <p:txBody>
          <a:bodyPr wrap="square">
            <a:spAutoFit/>
          </a:bodyPr>
          <a:lstStyle/>
          <a:p>
            <a:pPr fontAlgn="base"/>
            <a:r>
              <a:rPr lang="en-AU" sz="2800" b="1" dirty="0" smtClean="0">
                <a:latin typeface="Arial" panose="020B0604020202020204" pitchFamily="34" charset="0"/>
                <a:cs typeface="Arial" panose="020B0604020202020204" pitchFamily="34" charset="0"/>
              </a:rPr>
              <a:t>The focus on Smart Spelling is to </a:t>
            </a:r>
          </a:p>
          <a:p>
            <a:pPr fontAlgn="base"/>
            <a:endParaRPr lang="en-AU" sz="28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AU" sz="2800" dirty="0">
                <a:latin typeface="Arial" panose="020B0604020202020204" pitchFamily="34" charset="0"/>
                <a:cs typeface="Arial" panose="020B0604020202020204" pitchFamily="34" charset="0"/>
              </a:rPr>
              <a:t>implement a weekly routine for teaching spelling</a:t>
            </a:r>
          </a:p>
          <a:p>
            <a:pPr fontAlgn="base">
              <a:buFont typeface="Arial" panose="020B0604020202020204" pitchFamily="34" charset="0"/>
              <a:buChar char="•"/>
            </a:pPr>
            <a:r>
              <a:rPr lang="en-AU" sz="2800" dirty="0">
                <a:latin typeface="Arial" panose="020B0604020202020204" pitchFamily="34" charset="0"/>
                <a:cs typeface="Arial" panose="020B0604020202020204" pitchFamily="34" charset="0"/>
              </a:rPr>
              <a:t>teach both intentionally and incidentally – at the point of need</a:t>
            </a:r>
          </a:p>
          <a:p>
            <a:pPr fontAlgn="base">
              <a:buFont typeface="Arial" panose="020B0604020202020204" pitchFamily="34" charset="0"/>
              <a:buChar char="•"/>
            </a:pPr>
            <a:r>
              <a:rPr lang="en-AU" sz="2800" dirty="0">
                <a:latin typeface="Arial" panose="020B0604020202020204" pitchFamily="34" charset="0"/>
                <a:cs typeface="Arial" panose="020B0604020202020204" pitchFamily="34" charset="0"/>
              </a:rPr>
              <a:t>differentiate spelling words…</a:t>
            </a:r>
            <a:r>
              <a:rPr lang="en-AU" sz="2800" i="1" dirty="0">
                <a:latin typeface="Arial" panose="020B0604020202020204" pitchFamily="34" charset="0"/>
                <a:cs typeface="Arial" panose="020B0604020202020204" pitchFamily="34" charset="0"/>
              </a:rPr>
              <a:t>easily!!!</a:t>
            </a:r>
            <a:endParaRPr lang="en-AU" sz="28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AU" sz="2800" dirty="0">
                <a:latin typeface="Arial" panose="020B0604020202020204" pitchFamily="34" charset="0"/>
                <a:cs typeface="Arial" panose="020B0604020202020204" pitchFamily="34" charset="0"/>
              </a:rPr>
              <a:t>teach the most effective 4 spelling rules</a:t>
            </a:r>
          </a:p>
          <a:p>
            <a:pPr fontAlgn="base">
              <a:buFont typeface="Arial" panose="020B0604020202020204" pitchFamily="34" charset="0"/>
              <a:buChar char="•"/>
            </a:pPr>
            <a:r>
              <a:rPr lang="en-AU" sz="2800" dirty="0">
                <a:latin typeface="Arial" panose="020B0604020202020204" pitchFamily="34" charset="0"/>
                <a:cs typeface="Arial" panose="020B0604020202020204" pitchFamily="34" charset="0"/>
              </a:rPr>
              <a:t>understand the Prep – 6 scope and sequence</a:t>
            </a:r>
          </a:p>
          <a:p>
            <a:pPr fontAlgn="base">
              <a:buFont typeface="Arial" panose="020B0604020202020204" pitchFamily="34" charset="0"/>
              <a:buChar char="•"/>
            </a:pPr>
            <a:r>
              <a:rPr lang="en-AU" sz="2800" dirty="0">
                <a:latin typeface="Arial" panose="020B0604020202020204" pitchFamily="34" charset="0"/>
                <a:cs typeface="Arial" panose="020B0604020202020204" pitchFamily="34" charset="0"/>
              </a:rPr>
              <a:t>teach with a range of fun spelling </a:t>
            </a:r>
            <a:r>
              <a:rPr lang="en-AU" sz="2800" dirty="0" smtClean="0">
                <a:latin typeface="Arial" panose="020B0604020202020204" pitchFamily="34" charset="0"/>
                <a:cs typeface="Arial" panose="020B0604020202020204" pitchFamily="34" charset="0"/>
              </a:rPr>
              <a:t>activities</a:t>
            </a:r>
            <a:endParaRPr lang="en-AU"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646258" cy="1726036"/>
          </a:xfrm>
          <a:prstGeom prst="rect">
            <a:avLst/>
          </a:prstGeom>
        </p:spPr>
      </p:pic>
      <p:pic>
        <p:nvPicPr>
          <p:cNvPr id="6150" name="Picture 6" descr="https://michellehutchison.com.au/wp-content/uploads/2013/06/Screen-Shot-2016-03-08-at-9.03.52-PM-600x600-300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4699">
            <a:off x="8661950" y="572187"/>
            <a:ext cx="2937178" cy="293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895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8601">
            <a:off x="250718" y="3585036"/>
            <a:ext cx="3772233" cy="25148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8" y="0"/>
            <a:ext cx="2646258" cy="1726036"/>
          </a:xfrm>
          <a:prstGeom prst="rect">
            <a:avLst/>
          </a:prstGeom>
        </p:spPr>
      </p:pic>
      <p:sp>
        <p:nvSpPr>
          <p:cNvPr id="5" name="Rectangle 4"/>
          <p:cNvSpPr/>
          <p:nvPr/>
        </p:nvSpPr>
        <p:spPr>
          <a:xfrm rot="420277">
            <a:off x="2947545" y="483573"/>
            <a:ext cx="8094588" cy="2677656"/>
          </a:xfrm>
          <a:prstGeom prst="rect">
            <a:avLst/>
          </a:prstGeom>
        </p:spPr>
        <p:txBody>
          <a:bodyPr wrap="square">
            <a:spAutoFit/>
          </a:bodyPr>
          <a:lstStyle/>
          <a:p>
            <a:r>
              <a:rPr lang="en-US" sz="2400" b="1" dirty="0" smtClean="0">
                <a:latin typeface="Arial" panose="020B0604020202020204" pitchFamily="34" charset="0"/>
                <a:ea typeface="Times New Roman" panose="02020603050405020304" pitchFamily="18" charset="0"/>
                <a:cs typeface="Arial" panose="020B0604020202020204" pitchFamily="34" charset="0"/>
              </a:rPr>
              <a:t>FOUNDATION</a:t>
            </a:r>
          </a:p>
          <a:p>
            <a:r>
              <a:rPr lang="en-US" sz="2400" dirty="0" smtClean="0">
                <a:latin typeface="Arial" panose="020B0604020202020204" pitchFamily="34" charset="0"/>
                <a:ea typeface="Times New Roman" panose="02020603050405020304" pitchFamily="18" charset="0"/>
                <a:cs typeface="Arial" panose="020B0604020202020204" pitchFamily="34" charset="0"/>
              </a:rPr>
              <a:t>When </a:t>
            </a:r>
            <a:r>
              <a:rPr lang="en-US" sz="2400" dirty="0">
                <a:latin typeface="Arial" panose="020B0604020202020204" pitchFamily="34" charset="0"/>
                <a:ea typeface="Times New Roman" panose="02020603050405020304" pitchFamily="18" charset="0"/>
                <a:cs typeface="Arial" panose="020B0604020202020204" pitchFamily="34" charset="0"/>
              </a:rPr>
              <a:t>writing, students use familiar words and phrases and images to convey ideas. Their writing shows evidence of letter and sound knowledge, beginning writing </a:t>
            </a:r>
            <a:r>
              <a:rPr lang="en-US" sz="2400" dirty="0" err="1">
                <a:latin typeface="Arial" panose="020B0604020202020204" pitchFamily="34" charset="0"/>
                <a:ea typeface="Times New Roman" panose="02020603050405020304" pitchFamily="18" charset="0"/>
                <a:cs typeface="Arial" panose="020B0604020202020204" pitchFamily="34" charset="0"/>
              </a:rPr>
              <a:t>behaviours</a:t>
            </a:r>
            <a:r>
              <a:rPr lang="en-US" sz="2400" dirty="0">
                <a:latin typeface="Arial" panose="020B0604020202020204" pitchFamily="34" charset="0"/>
                <a:ea typeface="Times New Roman" panose="02020603050405020304" pitchFamily="18" charset="0"/>
                <a:cs typeface="Arial" panose="020B0604020202020204" pitchFamily="34" charset="0"/>
              </a:rPr>
              <a:t> and experimentation with capital letters and full stops. They correctly form all upper- and lower-case letters.</a:t>
            </a:r>
            <a:endParaRPr lang="en-AU" sz="2400" dirty="0">
              <a:latin typeface="Arial" panose="020B0604020202020204" pitchFamily="34" charset="0"/>
              <a:cs typeface="Arial" panose="020B0604020202020204" pitchFamily="34" charset="0"/>
            </a:endParaRPr>
          </a:p>
        </p:txBody>
      </p:sp>
      <p:sp>
        <p:nvSpPr>
          <p:cNvPr id="6" name="Rectangle 5"/>
          <p:cNvSpPr/>
          <p:nvPr/>
        </p:nvSpPr>
        <p:spPr>
          <a:xfrm rot="21114439">
            <a:off x="4512819" y="3068673"/>
            <a:ext cx="7502066" cy="3046988"/>
          </a:xfrm>
          <a:prstGeom prst="rect">
            <a:avLst/>
          </a:prstGeom>
        </p:spPr>
        <p:txBody>
          <a:bodyPr wrap="square">
            <a:spAutoFit/>
          </a:bodyPr>
          <a:lstStyle/>
          <a:p>
            <a:r>
              <a:rPr lang="en-US" sz="2400" b="1" dirty="0" smtClean="0">
                <a:latin typeface="Arial" panose="020B0604020202020204" pitchFamily="34" charset="0"/>
                <a:ea typeface="Times New Roman" panose="02020603050405020304" pitchFamily="18" charset="0"/>
                <a:cs typeface="Arial" panose="020B0604020202020204" pitchFamily="34" charset="0"/>
              </a:rPr>
              <a:t>LEVEL 1</a:t>
            </a:r>
          </a:p>
          <a:p>
            <a:r>
              <a:rPr lang="en-US" sz="2400" dirty="0" smtClean="0">
                <a:latin typeface="Arial" panose="020B0604020202020204" pitchFamily="34" charset="0"/>
                <a:ea typeface="Times New Roman" panose="02020603050405020304" pitchFamily="18" charset="0"/>
                <a:cs typeface="Arial" panose="020B0604020202020204" pitchFamily="34" charset="0"/>
              </a:rPr>
              <a:t>When </a:t>
            </a:r>
            <a:r>
              <a:rPr lang="en-US" sz="2400" dirty="0">
                <a:latin typeface="Arial" panose="020B0604020202020204" pitchFamily="34" charset="0"/>
                <a:ea typeface="Times New Roman" panose="02020603050405020304" pitchFamily="18" charset="0"/>
                <a:cs typeface="Arial" panose="020B0604020202020204" pitchFamily="34" charset="0"/>
              </a:rPr>
              <a:t>writing, students provide details about ideas or events, and details about the participants in those events. They accurately spell words with regular spelling patterns and use their knowledge of blending and segmenting, and many simple and high-frequency words to write predictable words. They use capital letters and full stops appropriately. </a:t>
            </a:r>
            <a:endParaRPr lang="en-AU" sz="2400" dirty="0">
              <a:latin typeface="Arial" panose="020B0604020202020204" pitchFamily="34" charset="0"/>
              <a:cs typeface="Arial" panose="020B0604020202020204" pitchFamily="34" charset="0"/>
            </a:endParaRPr>
          </a:p>
        </p:txBody>
      </p:sp>
      <p:sp>
        <p:nvSpPr>
          <p:cNvPr id="9" name="TextBox 8"/>
          <p:cNvSpPr txBox="1"/>
          <p:nvPr/>
        </p:nvSpPr>
        <p:spPr>
          <a:xfrm>
            <a:off x="8119872" y="220569"/>
            <a:ext cx="3592779" cy="646331"/>
          </a:xfrm>
          <a:prstGeom prst="rect">
            <a:avLst/>
          </a:prstGeom>
          <a:noFill/>
        </p:spPr>
        <p:txBody>
          <a:bodyPr wrap="square" rtlCol="0">
            <a:spAutoFit/>
          </a:bodyPr>
          <a:lstStyle/>
          <a:p>
            <a:r>
              <a:rPr lang="en-AU" sz="3600" dirty="0" smtClean="0">
                <a:latin typeface="Arial Black" panose="020B0A04020102020204" pitchFamily="34" charset="0"/>
              </a:rPr>
              <a:t>WRITING</a:t>
            </a:r>
            <a:endParaRPr lang="en-AU" sz="3600" dirty="0">
              <a:latin typeface="Arial Black" panose="020B0A04020102020204" pitchFamily="34" charset="0"/>
            </a:endParaRPr>
          </a:p>
        </p:txBody>
      </p:sp>
    </p:spTree>
    <p:extLst>
      <p:ext uri="{BB962C8B-B14F-4D97-AF65-F5344CB8AC3E}">
        <p14:creationId xmlns:p14="http://schemas.microsoft.com/office/powerpoint/2010/main" val="3413346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37"/>
            <a:ext cx="2646258" cy="1726036"/>
          </a:xfrm>
          <a:prstGeom prst="rect">
            <a:avLst/>
          </a:prstGeom>
        </p:spPr>
      </p:pic>
      <p:sp>
        <p:nvSpPr>
          <p:cNvPr id="3" name="AutoShape 2" descr="Image result for questions comm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descr="Image result for com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412" y="1155469"/>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35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mathematics symbols"/>
          <p:cNvSpPr>
            <a:spLocks noChangeAspect="1" noChangeArrowheads="1"/>
          </p:cNvSpPr>
          <p:nvPr/>
        </p:nvSpPr>
        <p:spPr bwMode="auto">
          <a:xfrm>
            <a:off x="155575" y="-144463"/>
            <a:ext cx="5656140" cy="5656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4" name="Picture 6" descr="Image result for mathematics symbo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11738">
            <a:off x="9625354" y="1761726"/>
            <a:ext cx="1926176" cy="18437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5174" y="0"/>
            <a:ext cx="11104685" cy="6617196"/>
          </a:xfrm>
          <a:prstGeom prst="rect">
            <a:avLst/>
          </a:prstGeom>
        </p:spPr>
        <p:txBody>
          <a:bodyPr wrap="square">
            <a:spAutoFit/>
          </a:bodyPr>
          <a:lstStyle/>
          <a:p>
            <a:pPr>
              <a:spcAft>
                <a:spcPts val="0"/>
              </a:spcAft>
            </a:pPr>
            <a:endParaRPr lang="en-US" sz="800" dirty="0" smtClean="0"/>
          </a:p>
          <a:p>
            <a:pPr algn="ctr"/>
            <a:r>
              <a:rPr lang="en-AU" sz="4400" b="1" dirty="0" smtClean="0">
                <a:latin typeface="Arial" panose="020B0604020202020204" pitchFamily="34" charset="0"/>
                <a:ea typeface="Calibri" panose="020F0502020204030204" pitchFamily="34" charset="0"/>
                <a:cs typeface="Arial" panose="020B0604020202020204" pitchFamily="34" charset="0"/>
              </a:rPr>
              <a:t>MATHEMATICS</a:t>
            </a:r>
          </a:p>
          <a:p>
            <a:pPr algn="ctr"/>
            <a:endParaRPr lang="en-US" sz="3200" b="1" dirty="0" smtClean="0">
              <a:latin typeface="Arial" panose="020B0604020202020204" pitchFamily="34" charset="0"/>
              <a:cs typeface="Arial" panose="020B0604020202020204" pitchFamily="34" charset="0"/>
            </a:endParaRPr>
          </a:p>
          <a:p>
            <a:pPr algn="ctr"/>
            <a:r>
              <a:rPr lang="en-US" sz="3200" b="1" dirty="0" smtClean="0">
                <a:latin typeface="Arial" panose="020B0604020202020204" pitchFamily="34" charset="0"/>
                <a:cs typeface="Arial" panose="020B0604020202020204" pitchFamily="34" charset="0"/>
              </a:rPr>
              <a:t>TYPICAL NUMERACY SESSION</a:t>
            </a:r>
            <a:endParaRPr lang="en-US" sz="2000" dirty="0" smtClean="0">
              <a:solidFill>
                <a:srgbClr val="0070C0"/>
              </a:solidFill>
              <a:latin typeface="Arial" panose="020B0604020202020204" pitchFamily="34" charset="0"/>
              <a:cs typeface="Arial" panose="020B0604020202020204" pitchFamily="34" charset="0"/>
            </a:endParaRPr>
          </a:p>
          <a:p>
            <a:pPr>
              <a:spcAft>
                <a:spcPts val="0"/>
              </a:spcAft>
            </a:pPr>
            <a:r>
              <a:rPr lang="en-US" sz="2800" b="1" dirty="0" smtClean="0">
                <a:latin typeface="Arial" panose="020B0604020202020204" pitchFamily="34" charset="0"/>
                <a:cs typeface="Arial" panose="020B0604020202020204" pitchFamily="34" charset="0"/>
              </a:rPr>
              <a:t>Number </a:t>
            </a:r>
            <a:r>
              <a:rPr lang="en-US" sz="2800" b="1" dirty="0">
                <a:latin typeface="Arial" panose="020B0604020202020204" pitchFamily="34" charset="0"/>
                <a:cs typeface="Arial" panose="020B0604020202020204" pitchFamily="34" charset="0"/>
              </a:rPr>
              <a:t>sense: </a:t>
            </a:r>
            <a:endParaRPr lang="en-US" sz="2800" b="1" dirty="0" smtClean="0">
              <a:latin typeface="Arial" panose="020B0604020202020204" pitchFamily="34" charset="0"/>
              <a:cs typeface="Arial" panose="020B0604020202020204" pitchFamily="34" charset="0"/>
            </a:endParaRPr>
          </a:p>
          <a:p>
            <a:pPr>
              <a:spcAft>
                <a:spcPts val="0"/>
              </a:spcAft>
            </a:pPr>
            <a:r>
              <a:rPr lang="en-US" sz="2800" dirty="0" smtClean="0">
                <a:latin typeface="Arial" panose="020B0604020202020204" pitchFamily="34" charset="0"/>
                <a:cs typeface="Arial" panose="020B0604020202020204" pitchFamily="34" charset="0"/>
              </a:rPr>
              <a:t>Short</a:t>
            </a:r>
            <a:r>
              <a:rPr lang="en-US" sz="2800" dirty="0">
                <a:latin typeface="Arial" panose="020B0604020202020204" pitchFamily="34" charset="0"/>
                <a:cs typeface="Arial" panose="020B0604020202020204" pitchFamily="34" charset="0"/>
              </a:rPr>
              <a:t>, sharp number activity, previous learning, </a:t>
            </a:r>
            <a:endParaRPr lang="en-US" sz="2800" dirty="0" smtClean="0">
              <a:latin typeface="Arial" panose="020B0604020202020204" pitchFamily="34" charset="0"/>
              <a:cs typeface="Arial" panose="020B0604020202020204" pitchFamily="34" charset="0"/>
            </a:endParaRPr>
          </a:p>
          <a:p>
            <a:pPr>
              <a:spcAft>
                <a:spcPts val="0"/>
              </a:spcAft>
            </a:pPr>
            <a:r>
              <a:rPr lang="en-US" sz="2800" dirty="0" smtClean="0">
                <a:latin typeface="Arial" panose="020B0604020202020204" pitchFamily="34" charset="0"/>
                <a:cs typeface="Arial" panose="020B0604020202020204" pitchFamily="34" charset="0"/>
              </a:rPr>
              <a:t>engaging</a:t>
            </a:r>
            <a:r>
              <a:rPr lang="en-US" sz="2800" dirty="0">
                <a:latin typeface="Arial" panose="020B0604020202020204" pitchFamily="34" charset="0"/>
                <a:cs typeface="Arial" panose="020B0604020202020204" pitchFamily="34" charset="0"/>
              </a:rPr>
              <a:t>, mental comp</a:t>
            </a:r>
            <a:r>
              <a:rPr lang="en-US" sz="2800" dirty="0" smtClean="0">
                <a:latin typeface="Arial" panose="020B0604020202020204" pitchFamily="34" charset="0"/>
                <a:cs typeface="Arial" panose="020B0604020202020204" pitchFamily="34" charset="0"/>
              </a:rPr>
              <a:t>.</a:t>
            </a:r>
          </a:p>
          <a:p>
            <a:endParaRPr lang="en-US" sz="1400"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Whole </a:t>
            </a:r>
            <a:r>
              <a:rPr lang="en-US" sz="2800" b="1" dirty="0">
                <a:latin typeface="Arial" panose="020B0604020202020204" pitchFamily="34" charset="0"/>
                <a:cs typeface="Arial" panose="020B0604020202020204" pitchFamily="34" charset="0"/>
              </a:rPr>
              <a:t>Class Focus: </a:t>
            </a:r>
            <a:endParaRPr lang="en-US" sz="2800" b="1"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Setting </a:t>
            </a:r>
            <a:r>
              <a:rPr lang="en-US" sz="2800" dirty="0">
                <a:latin typeface="Arial" panose="020B0604020202020204" pitchFamily="34" charset="0"/>
                <a:cs typeface="Arial" panose="020B0604020202020204" pitchFamily="34" charset="0"/>
              </a:rPr>
              <a:t>the context, explaining the task, lesson intention.</a:t>
            </a:r>
            <a:endParaRPr lang="en-AU" sz="2800" dirty="0">
              <a:latin typeface="Arial" panose="020B0604020202020204" pitchFamily="34" charset="0"/>
              <a:ea typeface="Times New Roman" panose="02020603050405020304" pitchFamily="18"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Group </a:t>
            </a:r>
            <a:r>
              <a:rPr lang="en-US" sz="2800" b="1" dirty="0">
                <a:latin typeface="Arial" panose="020B0604020202020204" pitchFamily="34" charset="0"/>
                <a:cs typeface="Arial" panose="020B0604020202020204" pitchFamily="34" charset="0"/>
              </a:rPr>
              <a:t>Activities / open ended investigation: </a:t>
            </a:r>
            <a:endParaRPr lang="en-US" sz="2800" b="1"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Explore</a:t>
            </a:r>
            <a:r>
              <a:rPr lang="en-US" sz="2800" dirty="0">
                <a:latin typeface="Arial" panose="020B0604020202020204" pitchFamily="34" charset="0"/>
                <a:cs typeface="Arial" panose="020B0604020202020204" pitchFamily="34" charset="0"/>
              </a:rPr>
              <a:t>, investigate, reinforce and / or extend mathematical understanding. Use different grouping models to suit the activity and show how the activity can be differentiated to suit students working at different levels. </a:t>
            </a:r>
            <a:endParaRPr lang="en-AU" sz="2800" dirty="0">
              <a:latin typeface="Arial" panose="020B0604020202020204" pitchFamily="34"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2487561" cy="1622525"/>
          </a:xfrm>
          <a:prstGeom prst="rect">
            <a:avLst/>
          </a:prstGeom>
        </p:spPr>
      </p:pic>
    </p:spTree>
    <p:extLst>
      <p:ext uri="{BB962C8B-B14F-4D97-AF65-F5344CB8AC3E}">
        <p14:creationId xmlns:p14="http://schemas.microsoft.com/office/powerpoint/2010/main" val="424004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7561" y="734987"/>
            <a:ext cx="8607670" cy="3970318"/>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Whole Class reflection: </a:t>
            </a:r>
          </a:p>
          <a:p>
            <a:r>
              <a:rPr lang="en-US" sz="2800" dirty="0">
                <a:latin typeface="Arial" panose="020B0604020202020204" pitchFamily="34" charset="0"/>
                <a:cs typeface="Arial" panose="020B0604020202020204" pitchFamily="34" charset="0"/>
              </a:rPr>
              <a:t>Reflect upon, make connections &amp; articulate mathematical understanding. This can be done throughout the lesson with small groups as is required or at the conclusion of the lesson.</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Teacher Summary: </a:t>
            </a:r>
          </a:p>
          <a:p>
            <a:r>
              <a:rPr lang="en-US" sz="2800" dirty="0">
                <a:latin typeface="Arial" panose="020B0604020202020204" pitchFamily="34" charset="0"/>
                <a:cs typeface="Arial" panose="020B0604020202020204" pitchFamily="34" charset="0"/>
              </a:rPr>
              <a:t>Summarize the lesson and make explicit the mathematics learned. Where to from here?</a:t>
            </a:r>
            <a:endParaRPr lang="en-AU" sz="2800" dirty="0"/>
          </a:p>
        </p:txBody>
      </p:sp>
      <p:pic>
        <p:nvPicPr>
          <p:cNvPr id="4098" name="Picture 2" descr="Image result for mathematical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69735">
            <a:off x="458946" y="3056493"/>
            <a:ext cx="2072268" cy="20722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82061">
            <a:off x="9427210" y="4596489"/>
            <a:ext cx="2554207" cy="17372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57539" cy="1602943"/>
          </a:xfrm>
          <a:prstGeom prst="rect">
            <a:avLst/>
          </a:prstGeom>
        </p:spPr>
      </p:pic>
    </p:spTree>
    <p:extLst>
      <p:ext uri="{BB962C8B-B14F-4D97-AF65-F5344CB8AC3E}">
        <p14:creationId xmlns:p14="http://schemas.microsoft.com/office/powerpoint/2010/main" val="248320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37"/>
            <a:ext cx="2646258" cy="1726036"/>
          </a:xfrm>
          <a:prstGeom prst="rect">
            <a:avLst/>
          </a:prstGeom>
        </p:spPr>
      </p:pic>
      <p:sp>
        <p:nvSpPr>
          <p:cNvPr id="3" name="AutoShape 2" descr="Image result for questions comm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descr="Image result for com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412" y="1155469"/>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08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3129" y="1324302"/>
            <a:ext cx="9419303" cy="4857099"/>
          </a:xfrm>
          <a:prstGeom prst="rect">
            <a:avLst/>
          </a:prstGeom>
        </p:spPr>
        <p:txBody>
          <a:bodyPr wrap="square">
            <a:spAutoFit/>
          </a:bodyPr>
          <a:lstStyle/>
          <a:p>
            <a:pPr algn="ctr">
              <a:lnSpc>
                <a:spcPct val="107000"/>
              </a:lnSpc>
              <a:spcAft>
                <a:spcPts val="800"/>
              </a:spcAft>
            </a:pPr>
            <a:r>
              <a:rPr lang="en-AU" sz="2800" b="1" dirty="0" smtClean="0">
                <a:latin typeface="Arial" panose="020B0604020202020204" pitchFamily="34" charset="0"/>
                <a:ea typeface="Calibri" panose="020F0502020204030204" pitchFamily="34" charset="0"/>
                <a:cs typeface="Arial" panose="020B0604020202020204" pitchFamily="34" charset="0"/>
              </a:rPr>
              <a:t>LITURGY AND MISSION</a:t>
            </a:r>
          </a:p>
          <a:p>
            <a:pPr>
              <a:lnSpc>
                <a:spcPct val="107000"/>
              </a:lnSpc>
              <a:spcAft>
                <a:spcPts val="800"/>
              </a:spcAft>
            </a:pPr>
            <a:r>
              <a:rPr lang="en-AU" sz="2800" dirty="0" smtClean="0">
                <a:latin typeface="Arial" panose="020B0604020202020204" pitchFamily="34" charset="0"/>
                <a:ea typeface="Calibri" panose="020F0502020204030204" pitchFamily="34" charset="0"/>
                <a:cs typeface="Arial" panose="020B0604020202020204" pitchFamily="34" charset="0"/>
              </a:rPr>
              <a:t>Daily </a:t>
            </a:r>
            <a:r>
              <a:rPr lang="en-AU" sz="2800" dirty="0">
                <a:latin typeface="Arial" panose="020B0604020202020204" pitchFamily="34" charset="0"/>
                <a:ea typeface="Calibri" panose="020F0502020204030204" pitchFamily="34" charset="0"/>
                <a:cs typeface="Arial" panose="020B0604020202020204" pitchFamily="34" charset="0"/>
              </a:rPr>
              <a:t>prayer at Our Lady of the </a:t>
            </a:r>
            <a:r>
              <a:rPr lang="en-AU" sz="2800" dirty="0" smtClean="0">
                <a:latin typeface="Arial" panose="020B0604020202020204" pitchFamily="34" charset="0"/>
                <a:ea typeface="Calibri" panose="020F0502020204030204" pitchFamily="34" charset="0"/>
                <a:cs typeface="Arial" panose="020B0604020202020204" pitchFamily="34" charset="0"/>
              </a:rPr>
              <a:t>Way </a:t>
            </a:r>
          </a:p>
          <a:p>
            <a:pPr>
              <a:lnSpc>
                <a:spcPct val="107000"/>
              </a:lnSpc>
              <a:spcAft>
                <a:spcPts val="800"/>
              </a:spcAft>
            </a:pPr>
            <a:r>
              <a:rPr lang="en-AU" sz="2800" dirty="0" smtClean="0">
                <a:latin typeface="Arial" panose="020B0604020202020204" pitchFamily="34" charset="0"/>
                <a:ea typeface="Calibri" panose="020F0502020204030204" pitchFamily="34" charset="0"/>
                <a:cs typeface="Arial" panose="020B0604020202020204" pitchFamily="34" charset="0"/>
              </a:rPr>
              <a:t>Class /</a:t>
            </a:r>
            <a:r>
              <a:rPr lang="en-AU" sz="2800" dirty="0">
                <a:latin typeface="Arial" panose="020B0604020202020204" pitchFamily="34" charset="0"/>
                <a:ea typeface="Calibri" panose="020F0502020204030204" pitchFamily="34" charset="0"/>
                <a:cs typeface="Arial" panose="020B0604020202020204" pitchFamily="34" charset="0"/>
              </a:rPr>
              <a:t> </a:t>
            </a:r>
            <a:r>
              <a:rPr lang="en-AU" sz="2800" dirty="0" smtClean="0">
                <a:latin typeface="Arial" panose="020B0604020202020204" pitchFamily="34" charset="0"/>
                <a:ea typeface="Calibri" panose="020F0502020204030204" pitchFamily="34" charset="0"/>
                <a:cs typeface="Arial" panose="020B0604020202020204" pitchFamily="34" charset="0"/>
              </a:rPr>
              <a:t>School Mass – Dates to be </a:t>
            </a:r>
          </a:p>
          <a:p>
            <a:pPr>
              <a:lnSpc>
                <a:spcPct val="107000"/>
              </a:lnSpc>
              <a:spcAft>
                <a:spcPts val="800"/>
              </a:spcAft>
            </a:pPr>
            <a:r>
              <a:rPr lang="en-AU" sz="2800" dirty="0" smtClean="0">
                <a:latin typeface="Arial" panose="020B0604020202020204" pitchFamily="34" charset="0"/>
                <a:ea typeface="Calibri" panose="020F0502020204030204" pitchFamily="34" charset="0"/>
                <a:cs typeface="Arial" panose="020B0604020202020204" pitchFamily="34" charset="0"/>
              </a:rPr>
              <a:t>Weekly Liturgies </a:t>
            </a:r>
            <a:r>
              <a:rPr lang="en-AU" sz="2800" dirty="0">
                <a:latin typeface="Arial" panose="020B0604020202020204" pitchFamily="34" charset="0"/>
                <a:ea typeface="Calibri" panose="020F0502020204030204" pitchFamily="34" charset="0"/>
                <a:cs typeface="Arial" panose="020B0604020202020204" pitchFamily="34" charset="0"/>
              </a:rPr>
              <a:t>of the </a:t>
            </a:r>
            <a:r>
              <a:rPr lang="en-AU" sz="2800" dirty="0" smtClean="0">
                <a:latin typeface="Arial" panose="020B0604020202020204" pitchFamily="34" charset="0"/>
                <a:ea typeface="Calibri" panose="020F0502020204030204" pitchFamily="34" charset="0"/>
                <a:cs typeface="Arial" panose="020B0604020202020204" pitchFamily="34" charset="0"/>
              </a:rPr>
              <a:t>Word – Whole School</a:t>
            </a:r>
          </a:p>
          <a:p>
            <a:pPr>
              <a:lnSpc>
                <a:spcPct val="107000"/>
              </a:lnSpc>
              <a:spcAft>
                <a:spcPts val="800"/>
              </a:spcAft>
            </a:pPr>
            <a:r>
              <a:rPr lang="en-AU" sz="2800" dirty="0" smtClean="0">
                <a:latin typeface="Arial" panose="020B0604020202020204" pitchFamily="34" charset="0"/>
                <a:ea typeface="Calibri" panose="020F0502020204030204" pitchFamily="34" charset="0"/>
                <a:cs typeface="Arial" panose="020B0604020202020204" pitchFamily="34" charset="0"/>
              </a:rPr>
              <a:t>Feast Day – 24</a:t>
            </a:r>
            <a:r>
              <a:rPr lang="en-AU" sz="2800" baseline="30000" dirty="0" smtClean="0">
                <a:latin typeface="Arial" panose="020B0604020202020204" pitchFamily="34" charset="0"/>
                <a:ea typeface="Calibri" panose="020F0502020204030204" pitchFamily="34" charset="0"/>
                <a:cs typeface="Arial" panose="020B0604020202020204" pitchFamily="34" charset="0"/>
              </a:rPr>
              <a:t>th</a:t>
            </a:r>
            <a:r>
              <a:rPr lang="en-AU" sz="2800" dirty="0" smtClean="0">
                <a:latin typeface="Arial" panose="020B0604020202020204" pitchFamily="34" charset="0"/>
                <a:ea typeface="Calibri" panose="020F0502020204030204" pitchFamily="34" charset="0"/>
                <a:cs typeface="Arial" panose="020B0604020202020204" pitchFamily="34" charset="0"/>
              </a:rPr>
              <a:t> May</a:t>
            </a:r>
            <a:endParaRPr lang="en-A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Mass at Our Lady of the </a:t>
            </a:r>
            <a:r>
              <a:rPr lang="en-AU" sz="2800" dirty="0" smtClean="0">
                <a:latin typeface="Arial" panose="020B0604020202020204" pitchFamily="34" charset="0"/>
                <a:ea typeface="Calibri" panose="020F0502020204030204" pitchFamily="34" charset="0"/>
                <a:cs typeface="Arial" panose="020B0604020202020204" pitchFamily="34" charset="0"/>
              </a:rPr>
              <a:t>Way </a:t>
            </a:r>
            <a:r>
              <a:rPr lang="en-AU" sz="2800" dirty="0">
                <a:latin typeface="Arial" panose="020B0604020202020204" pitchFamily="34" charset="0"/>
                <a:ea typeface="Calibri" panose="020F0502020204030204" pitchFamily="34" charset="0"/>
                <a:cs typeface="Arial" panose="020B0604020202020204" pitchFamily="34" charset="0"/>
              </a:rPr>
              <a:t>Wallan – </a:t>
            </a:r>
            <a:r>
              <a:rPr lang="en-AU" sz="2800" dirty="0" smtClean="0">
                <a:latin typeface="Arial" panose="020B0604020202020204" pitchFamily="34" charset="0"/>
                <a:ea typeface="Calibri" panose="020F0502020204030204" pitchFamily="34" charset="0"/>
                <a:cs typeface="Arial" panose="020B0604020202020204" pitchFamily="34" charset="0"/>
              </a:rPr>
              <a:t>9:15 a.m. </a:t>
            </a:r>
            <a:r>
              <a:rPr lang="en-AU" sz="2800" dirty="0">
                <a:latin typeface="Arial" panose="020B0604020202020204" pitchFamily="34" charset="0"/>
                <a:ea typeface="Calibri" panose="020F0502020204030204" pitchFamily="34" charset="0"/>
                <a:cs typeface="Arial" panose="020B0604020202020204" pitchFamily="34" charset="0"/>
              </a:rPr>
              <a:t>second, third and fourth Sunday of each month</a:t>
            </a:r>
          </a:p>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Community Prayer in St Patrick’s Church @ 9:00 each Friday – all </a:t>
            </a:r>
            <a:r>
              <a:rPr lang="en-AU" sz="2800" dirty="0" smtClean="0">
                <a:latin typeface="Arial" panose="020B0604020202020204" pitchFamily="34" charset="0"/>
                <a:ea typeface="Calibri" panose="020F0502020204030204" pitchFamily="34" charset="0"/>
                <a:cs typeface="Arial" panose="020B0604020202020204" pitchFamily="34" charset="0"/>
              </a:rPr>
              <a:t>welcome. This </a:t>
            </a:r>
            <a:r>
              <a:rPr lang="en-AU" sz="2800" dirty="0">
                <a:latin typeface="Arial" panose="020B0604020202020204" pitchFamily="34" charset="0"/>
                <a:ea typeface="Calibri" panose="020F0502020204030204" pitchFamily="34" charset="0"/>
                <a:cs typeface="Arial" panose="020B0604020202020204" pitchFamily="34" charset="0"/>
              </a:rPr>
              <a:t>will include any assembly items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2646258" cy="1726036"/>
          </a:xfrm>
          <a:prstGeom prst="rect">
            <a:avLst/>
          </a:prstGeom>
        </p:spPr>
      </p:pic>
    </p:spTree>
    <p:extLst>
      <p:ext uri="{BB962C8B-B14F-4D97-AF65-F5344CB8AC3E}">
        <p14:creationId xmlns:p14="http://schemas.microsoft.com/office/powerpoint/2010/main" val="304409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0269" y="2170228"/>
            <a:ext cx="9063359" cy="3506729"/>
          </a:xfrm>
          <a:prstGeom prst="rect">
            <a:avLst/>
          </a:prstGeom>
        </p:spPr>
        <p:txBody>
          <a:bodyPr wrap="square">
            <a:spAutoFit/>
          </a:bodyPr>
          <a:lstStyle/>
          <a:p>
            <a:pPr>
              <a:lnSpc>
                <a:spcPct val="107000"/>
              </a:lnSpc>
              <a:spcAft>
                <a:spcPts val="800"/>
              </a:spcAft>
            </a:pPr>
            <a:r>
              <a:rPr lang="en-AU" sz="2800" b="1" dirty="0">
                <a:latin typeface="Arial" panose="020B0604020202020204" pitchFamily="34" charset="0"/>
                <a:ea typeface="Calibri" panose="020F0502020204030204" pitchFamily="34" charset="0"/>
                <a:cs typeface="Times New Roman" panose="02020603050405020304" pitchFamily="18" charset="0"/>
              </a:rPr>
              <a:t>2018 – Classroom Structure</a:t>
            </a:r>
            <a:endParaRPr lang="en-AU" sz="2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800" dirty="0">
                <a:latin typeface="Arial" panose="020B0604020202020204" pitchFamily="34" charset="0"/>
                <a:ea typeface="Calibri" panose="020F0502020204030204" pitchFamily="34" charset="0"/>
                <a:cs typeface="Times New Roman" panose="02020603050405020304" pitchFamily="18" charset="0"/>
              </a:rPr>
              <a:t>1 Prep Class – approximately </a:t>
            </a:r>
            <a:r>
              <a:rPr lang="en-AU" sz="2800" dirty="0" smtClean="0">
                <a:latin typeface="Arial" panose="020B0604020202020204" pitchFamily="34" charset="0"/>
                <a:ea typeface="Calibri" panose="020F0502020204030204" pitchFamily="34" charset="0"/>
                <a:cs typeface="Times New Roman" panose="02020603050405020304" pitchFamily="18" charset="0"/>
              </a:rPr>
              <a:t>23 </a:t>
            </a:r>
            <a:r>
              <a:rPr lang="en-AU" sz="2800" dirty="0">
                <a:latin typeface="Arial" panose="020B0604020202020204" pitchFamily="34" charset="0"/>
                <a:ea typeface="Calibri" panose="020F0502020204030204" pitchFamily="34" charset="0"/>
                <a:cs typeface="Times New Roman" panose="02020603050405020304" pitchFamily="18" charset="0"/>
              </a:rPr>
              <a:t>students</a:t>
            </a:r>
            <a:endParaRPr lang="en-AU"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800" dirty="0">
                <a:latin typeface="Arial" panose="020B0604020202020204" pitchFamily="34" charset="0"/>
                <a:ea typeface="Calibri" panose="020F0502020204030204" pitchFamily="34" charset="0"/>
                <a:cs typeface="Times New Roman" panose="02020603050405020304" pitchFamily="18" charset="0"/>
              </a:rPr>
              <a:t>1 Year One Class – approximately </a:t>
            </a:r>
            <a:r>
              <a:rPr lang="en-AU" sz="2800" dirty="0" smtClean="0">
                <a:latin typeface="Arial" panose="020B0604020202020204" pitchFamily="34" charset="0"/>
                <a:ea typeface="Calibri" panose="020F0502020204030204" pitchFamily="34" charset="0"/>
                <a:cs typeface="Times New Roman" panose="02020603050405020304" pitchFamily="18" charset="0"/>
              </a:rPr>
              <a:t>22 students</a:t>
            </a:r>
            <a:endParaRPr lang="en-AU" sz="2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AU" sz="2800" dirty="0">
                <a:latin typeface="Arial" panose="020B0604020202020204" pitchFamily="34" charset="0"/>
                <a:ea typeface="Times New Roman" panose="02020603050405020304" pitchFamily="18" charset="0"/>
              </a:rPr>
              <a:t>1 Multi Age Class – including Prep Children, </a:t>
            </a:r>
            <a:r>
              <a:rPr lang="en-AU" sz="2800" dirty="0" smtClean="0">
                <a:latin typeface="Arial" panose="020B0604020202020204" pitchFamily="34" charset="0"/>
                <a:ea typeface="Times New Roman" panose="02020603050405020304" pitchFamily="18" charset="0"/>
              </a:rPr>
              <a:t>Year </a:t>
            </a:r>
            <a:r>
              <a:rPr lang="en-AU" sz="2800" dirty="0">
                <a:latin typeface="Arial" panose="020B0604020202020204" pitchFamily="34" charset="0"/>
                <a:ea typeface="Times New Roman" panose="02020603050405020304" pitchFamily="18" charset="0"/>
              </a:rPr>
              <a:t>Two </a:t>
            </a:r>
            <a:r>
              <a:rPr lang="en-AU" sz="2800" dirty="0" smtClean="0">
                <a:latin typeface="Arial" panose="020B0604020202020204" pitchFamily="34" charset="0"/>
                <a:ea typeface="Times New Roman" panose="02020603050405020304" pitchFamily="18" charset="0"/>
              </a:rPr>
              <a:t>children and Year 3 Children, maximum </a:t>
            </a:r>
            <a:r>
              <a:rPr lang="en-AU" sz="2800" dirty="0">
                <a:latin typeface="Arial" panose="020B0604020202020204" pitchFamily="34" charset="0"/>
                <a:ea typeface="Times New Roman" panose="02020603050405020304" pitchFamily="18" charset="0"/>
              </a:rPr>
              <a:t>20 </a:t>
            </a:r>
            <a:r>
              <a:rPr lang="en-AU" sz="2800" dirty="0" smtClean="0">
                <a:latin typeface="Arial" panose="020B0604020202020204" pitchFamily="34" charset="0"/>
                <a:ea typeface="Times New Roman" panose="02020603050405020304" pitchFamily="18" charset="0"/>
              </a:rPr>
              <a:t>students</a:t>
            </a:r>
          </a:p>
          <a:p>
            <a:endParaRPr lang="en-AU" sz="2800" dirty="0">
              <a:effectLst/>
              <a:latin typeface="Arial" panose="020B0604020202020204" pitchFamily="34" charset="0"/>
              <a:ea typeface="Times New Roman" panose="02020603050405020304" pitchFamily="18" charset="0"/>
            </a:endParaRPr>
          </a:p>
          <a:p>
            <a:endParaRPr lang="en-AU" sz="2800" dirty="0" smtClean="0">
              <a:latin typeface="Arial" panose="020B0604020202020204" pitchFamily="34"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8434" cy="1564392"/>
          </a:xfrm>
          <a:prstGeom prst="rect">
            <a:avLst/>
          </a:prstGeom>
        </p:spPr>
      </p:pic>
    </p:spTree>
    <p:extLst>
      <p:ext uri="{BB962C8B-B14F-4D97-AF65-F5344CB8AC3E}">
        <p14:creationId xmlns:p14="http://schemas.microsoft.com/office/powerpoint/2010/main" val="970689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632" y="1405436"/>
            <a:ext cx="11533239" cy="4851841"/>
          </a:xfrm>
          <a:prstGeom prst="rect">
            <a:avLst/>
          </a:prstGeom>
        </p:spPr>
        <p:txBody>
          <a:bodyPr wrap="square">
            <a:spAutoFit/>
          </a:bodyPr>
          <a:lstStyle/>
          <a:p>
            <a:pPr algn="ctr">
              <a:lnSpc>
                <a:spcPct val="107000"/>
              </a:lnSpc>
              <a:spcBef>
                <a:spcPts val="200"/>
              </a:spcBef>
              <a:spcAft>
                <a:spcPts val="0"/>
              </a:spcAft>
            </a:pPr>
            <a:r>
              <a:rPr lang="en-AU" sz="2800" b="1" dirty="0">
                <a:latin typeface="Arial" panose="020B0604020202020204" pitchFamily="34" charset="0"/>
                <a:ea typeface="Times New Roman" panose="02020603050405020304" pitchFamily="18" charset="0"/>
                <a:cs typeface="Arial" panose="020B0604020202020204" pitchFamily="34" charset="0"/>
              </a:rPr>
              <a:t>Acknowledgement of </a:t>
            </a:r>
            <a:r>
              <a:rPr lang="en-AU" sz="2800" b="1" dirty="0" smtClean="0">
                <a:latin typeface="Arial" panose="020B0604020202020204" pitchFamily="34" charset="0"/>
                <a:ea typeface="Times New Roman" panose="02020603050405020304" pitchFamily="18" charset="0"/>
                <a:cs typeface="Arial" panose="020B0604020202020204" pitchFamily="34" charset="0"/>
              </a:rPr>
              <a:t>Country</a:t>
            </a:r>
          </a:p>
          <a:p>
            <a:pPr>
              <a:lnSpc>
                <a:spcPct val="107000"/>
              </a:lnSpc>
              <a:spcBef>
                <a:spcPts val="200"/>
              </a:spcBef>
              <a:spcAft>
                <a:spcPts val="0"/>
              </a:spcAft>
            </a:pPr>
            <a:endParaRPr lang="en-AU" sz="2800" b="1" dirty="0">
              <a:latin typeface="Arial" panose="020B0604020202020204" pitchFamily="34" charset="0"/>
              <a:ea typeface="Times New Roman" panose="02020603050405020304" pitchFamily="18" charset="0"/>
              <a:cs typeface="Arial" panose="020B0604020202020204" pitchFamily="34" charset="0"/>
            </a:endParaRPr>
          </a:p>
          <a:p>
            <a:pPr>
              <a:lnSpc>
                <a:spcPts val="1205"/>
              </a:lnSpc>
              <a:spcAft>
                <a:spcPts val="0"/>
              </a:spcAft>
            </a:pPr>
            <a:r>
              <a:rPr lang="en-AU" sz="2800" dirty="0">
                <a:latin typeface="Arial" panose="020B0604020202020204" pitchFamily="34" charset="0"/>
                <a:ea typeface="Calibri" panose="020F0502020204030204" pitchFamily="34" charset="0"/>
                <a:cs typeface="Arial" panose="020B0604020202020204" pitchFamily="34" charset="0"/>
              </a:rPr>
              <a:t>As we gather in prayer today, we acknowledge the </a:t>
            </a:r>
            <a:r>
              <a:rPr lang="en-AU" sz="2800" dirty="0" err="1">
                <a:latin typeface="Arial" panose="020B0604020202020204" pitchFamily="34" charset="0"/>
                <a:ea typeface="Calibri" panose="020F0502020204030204" pitchFamily="34" charset="0"/>
                <a:cs typeface="Arial" panose="020B0604020202020204" pitchFamily="34" charset="0"/>
              </a:rPr>
              <a:t>Taungurung</a:t>
            </a:r>
            <a:r>
              <a:rPr lang="en-AU" sz="2800" dirty="0">
                <a:latin typeface="Arial" panose="020B0604020202020204" pitchFamily="34" charset="0"/>
                <a:ea typeface="Calibri" panose="020F0502020204030204" pitchFamily="34" charset="0"/>
                <a:cs typeface="Arial" panose="020B0604020202020204" pitchFamily="34" charset="0"/>
              </a:rPr>
              <a:t> people </a:t>
            </a:r>
          </a:p>
          <a:p>
            <a:pPr>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who are the Traditional Custodians of this land. We pay respect to the Elders of the </a:t>
            </a:r>
            <a:r>
              <a:rPr lang="en-US" sz="2800" dirty="0" err="1">
                <a:latin typeface="Arial" panose="020B0604020202020204" pitchFamily="34" charset="0"/>
                <a:ea typeface="Times New Roman" panose="02020603050405020304" pitchFamily="18" charset="0"/>
                <a:cs typeface="Arial" panose="020B0604020202020204" pitchFamily="34" charset="0"/>
              </a:rPr>
              <a:t>Kulin</a:t>
            </a:r>
            <a:r>
              <a:rPr lang="en-US" sz="2800" dirty="0">
                <a:latin typeface="Arial" panose="020B0604020202020204" pitchFamily="34" charset="0"/>
                <a:ea typeface="Times New Roman" panose="02020603050405020304" pitchFamily="18" charset="0"/>
                <a:cs typeface="Arial" panose="020B0604020202020204" pitchFamily="34" charset="0"/>
              </a:rPr>
              <a:t> Nation, both past and present, and extend that respect to other Aboriginals present. We acknowledge the owners of this land.</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US" sz="2800" dirty="0">
                <a:latin typeface="Arial" panose="020B0604020202020204" pitchFamily="34" charset="0"/>
                <a:ea typeface="Times New Roman" panose="02020603050405020304" pitchFamily="18" charset="0"/>
                <a:cs typeface="Arial" panose="020B0604020202020204" pitchFamily="34" charset="0"/>
              </a:rPr>
              <a:t> </a:t>
            </a:r>
            <a:endParaRPr lang="en-AU" sz="28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The </a:t>
            </a:r>
            <a:r>
              <a:rPr lang="en-AU" sz="2800" dirty="0" err="1">
                <a:latin typeface="Arial" panose="020B0604020202020204" pitchFamily="34" charset="0"/>
                <a:ea typeface="Calibri" panose="020F0502020204030204" pitchFamily="34" charset="0"/>
                <a:cs typeface="Arial" panose="020B0604020202020204" pitchFamily="34" charset="0"/>
              </a:rPr>
              <a:t>Taungurung</a:t>
            </a:r>
            <a:r>
              <a:rPr lang="en-AU" sz="2800" dirty="0">
                <a:latin typeface="Arial" panose="020B0604020202020204" pitchFamily="34" charset="0"/>
                <a:ea typeface="Calibri" panose="020F0502020204030204" pitchFamily="34" charset="0"/>
                <a:cs typeface="Arial" panose="020B0604020202020204" pitchFamily="34" charset="0"/>
              </a:rPr>
              <a:t> people are the first to awaken their talents and to care for others in this place. It is with their permission that we now use this land to celebrate God’s gifts to us.</a:t>
            </a:r>
            <a:endParaRPr lang="en-AU"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34757" cy="1653309"/>
          </a:xfrm>
          <a:prstGeom prst="rect">
            <a:avLst/>
          </a:prstGeom>
        </p:spPr>
      </p:pic>
    </p:spTree>
    <p:extLst>
      <p:ext uri="{BB962C8B-B14F-4D97-AF65-F5344CB8AC3E}">
        <p14:creationId xmlns:p14="http://schemas.microsoft.com/office/powerpoint/2010/main" val="3728610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060" y="1744765"/>
            <a:ext cx="10735408" cy="3935052"/>
          </a:xfrm>
          <a:prstGeom prst="rect">
            <a:avLst/>
          </a:prstGeom>
        </p:spPr>
        <p:txBody>
          <a:bodyPr wrap="square">
            <a:spAutoFit/>
          </a:bodyPr>
          <a:lstStyle/>
          <a:p>
            <a:pPr>
              <a:lnSpc>
                <a:spcPct val="107000"/>
              </a:lnSpc>
              <a:spcAft>
                <a:spcPts val="800"/>
              </a:spcAft>
            </a:pPr>
            <a:r>
              <a:rPr lang="en-AU" sz="2800" b="1" dirty="0" smtClean="0">
                <a:latin typeface="Arial" panose="020B0604020202020204" pitchFamily="34" charset="0"/>
                <a:ea typeface="Calibri" panose="020F0502020204030204" pitchFamily="34" charset="0"/>
                <a:cs typeface="Arial" panose="020B0604020202020204" pitchFamily="34" charset="0"/>
              </a:rPr>
              <a:t>SPECIALIST CLASSES </a:t>
            </a:r>
          </a:p>
          <a:p>
            <a:pPr>
              <a:lnSpc>
                <a:spcPct val="107000"/>
              </a:lnSpc>
              <a:spcAft>
                <a:spcPts val="800"/>
              </a:spcAft>
            </a:pPr>
            <a:r>
              <a:rPr lang="en-AU" sz="2800" dirty="0" smtClean="0">
                <a:latin typeface="Arial" panose="020B0604020202020204" pitchFamily="34" charset="0"/>
                <a:ea typeface="Calibri" panose="020F0502020204030204" pitchFamily="34" charset="0"/>
                <a:cs typeface="Arial" panose="020B0604020202020204" pitchFamily="34" charset="0"/>
              </a:rPr>
              <a:t>1 Hour Per Week</a:t>
            </a:r>
          </a:p>
          <a:p>
            <a:pPr>
              <a:lnSpc>
                <a:spcPct val="107000"/>
              </a:lnSpc>
              <a:spcAft>
                <a:spcPts val="800"/>
              </a:spcAft>
            </a:pPr>
            <a:r>
              <a:rPr lang="en-AU" sz="2800" dirty="0" smtClean="0">
                <a:latin typeface="Arial" panose="020B0604020202020204" pitchFamily="34" charset="0"/>
                <a:ea typeface="Calibri" panose="020F0502020204030204" pitchFamily="34" charset="0"/>
                <a:cs typeface="Arial" panose="020B0604020202020204" pitchFamily="34" charset="0"/>
              </a:rPr>
              <a:t>Performing Arts – Half Year (Mrs Annette Moore)</a:t>
            </a:r>
          </a:p>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Visual Arts – Half </a:t>
            </a:r>
            <a:r>
              <a:rPr lang="en-AU" sz="2800" dirty="0" smtClean="0">
                <a:latin typeface="Arial" panose="020B0604020202020204" pitchFamily="34" charset="0"/>
                <a:ea typeface="Calibri" panose="020F0502020204030204" pitchFamily="34" charset="0"/>
                <a:cs typeface="Arial" panose="020B0604020202020204" pitchFamily="34" charset="0"/>
              </a:rPr>
              <a:t>Year (Mrs </a:t>
            </a:r>
            <a:r>
              <a:rPr lang="en-AU" sz="2800" dirty="0">
                <a:latin typeface="Arial" panose="020B0604020202020204" pitchFamily="34" charset="0"/>
                <a:ea typeface="Calibri" panose="020F0502020204030204" pitchFamily="34" charset="0"/>
                <a:cs typeface="Arial" panose="020B0604020202020204" pitchFamily="34" charset="0"/>
              </a:rPr>
              <a:t>Annette </a:t>
            </a:r>
            <a:r>
              <a:rPr lang="en-AU" sz="2800" dirty="0" smtClean="0">
                <a:latin typeface="Arial" panose="020B0604020202020204" pitchFamily="34" charset="0"/>
                <a:ea typeface="Calibri" panose="020F0502020204030204" pitchFamily="34" charset="0"/>
                <a:cs typeface="Arial" panose="020B0604020202020204" pitchFamily="34" charset="0"/>
              </a:rPr>
              <a:t>Moore)</a:t>
            </a:r>
          </a:p>
          <a:p>
            <a:pPr>
              <a:lnSpc>
                <a:spcPct val="107000"/>
              </a:lnSpc>
              <a:spcAft>
                <a:spcPts val="800"/>
              </a:spcAft>
            </a:pPr>
            <a:r>
              <a:rPr lang="en-AU" sz="2800" dirty="0" smtClean="0">
                <a:latin typeface="Arial" panose="020B0604020202020204" pitchFamily="34" charset="0"/>
                <a:ea typeface="Calibri" panose="020F0502020204030204" pitchFamily="34" charset="0"/>
                <a:cs typeface="Arial" panose="020B0604020202020204" pitchFamily="34" charset="0"/>
              </a:rPr>
              <a:t>Language [French] – Whole Year (Mrs Sonia Cook)</a:t>
            </a:r>
            <a:endParaRPr lang="en-A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Physical Education and </a:t>
            </a:r>
            <a:r>
              <a:rPr lang="en-AU" sz="2800" dirty="0" smtClean="0">
                <a:latin typeface="Arial" panose="020B0604020202020204" pitchFamily="34" charset="0"/>
                <a:ea typeface="Calibri" panose="020F0502020204030204" pitchFamily="34" charset="0"/>
                <a:cs typeface="Arial" panose="020B0604020202020204" pitchFamily="34" charset="0"/>
              </a:rPr>
              <a:t>Health </a:t>
            </a:r>
            <a:r>
              <a:rPr lang="en-AU" sz="2800" dirty="0">
                <a:latin typeface="Arial" panose="020B0604020202020204" pitchFamily="34" charset="0"/>
                <a:ea typeface="Calibri" panose="020F0502020204030204" pitchFamily="34" charset="0"/>
                <a:cs typeface="Arial" panose="020B0604020202020204" pitchFamily="34" charset="0"/>
              </a:rPr>
              <a:t>– Whole </a:t>
            </a:r>
            <a:r>
              <a:rPr lang="en-AU" sz="2800" dirty="0" smtClean="0">
                <a:latin typeface="Arial" panose="020B0604020202020204" pitchFamily="34" charset="0"/>
                <a:ea typeface="Calibri" panose="020F0502020204030204" pitchFamily="34" charset="0"/>
                <a:cs typeface="Arial" panose="020B0604020202020204" pitchFamily="34" charset="0"/>
              </a:rPr>
              <a:t>Year (Mr Terry Cooney)</a:t>
            </a:r>
            <a:endParaRPr lang="en-A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28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8434" cy="1564392"/>
          </a:xfrm>
          <a:prstGeom prst="rect">
            <a:avLst/>
          </a:prstGeom>
        </p:spPr>
      </p:pic>
    </p:spTree>
    <p:extLst>
      <p:ext uri="{BB962C8B-B14F-4D97-AF65-F5344CB8AC3E}">
        <p14:creationId xmlns:p14="http://schemas.microsoft.com/office/powerpoint/2010/main" val="2823163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5542" y="421459"/>
            <a:ext cx="9279520" cy="5970865"/>
          </a:xfrm>
          <a:prstGeom prst="rect">
            <a:avLst/>
          </a:prstGeom>
        </p:spPr>
        <p:txBody>
          <a:bodyPr wrap="square">
            <a:spAutoFit/>
          </a:bodyPr>
          <a:lstStyle/>
          <a:p>
            <a:r>
              <a:rPr lang="en-AU" sz="2800" b="1" i="0" dirty="0" smtClean="0">
                <a:effectLst/>
                <a:latin typeface="Arial" panose="020B0604020202020204" pitchFamily="34" charset="0"/>
                <a:cs typeface="Arial" panose="020B0604020202020204" pitchFamily="34" charset="0"/>
              </a:rPr>
              <a:t>ST PATRICK’S SCHOOL RESOURCES</a:t>
            </a:r>
          </a:p>
          <a:p>
            <a:endParaRPr lang="en-AU" sz="2800" b="1" dirty="0" smtClean="0">
              <a:latin typeface="Arial" panose="020B0604020202020204" pitchFamily="34" charset="0"/>
              <a:cs typeface="Arial" panose="020B0604020202020204" pitchFamily="34" charset="0"/>
            </a:endParaRPr>
          </a:p>
          <a:p>
            <a:r>
              <a:rPr lang="en-AU" sz="2800" b="1" dirty="0" smtClean="0">
                <a:latin typeface="Arial" panose="020B0604020202020204" pitchFamily="34" charset="0"/>
                <a:cs typeface="Arial" panose="020B0604020202020204" pitchFamily="34" charset="0"/>
              </a:rPr>
              <a:t>Library</a:t>
            </a:r>
            <a:endParaRPr lang="en-AU" sz="2800" b="1" i="0" dirty="0" smtClean="0">
              <a:effectLst/>
              <a:latin typeface="Arial" panose="020B0604020202020204" pitchFamily="34" charset="0"/>
              <a:cs typeface="Arial" panose="020B0604020202020204" pitchFamily="34" charset="0"/>
            </a:endParaRPr>
          </a:p>
          <a:p>
            <a:r>
              <a:rPr lang="en-AU" sz="2800" b="0" i="0" dirty="0" smtClean="0">
                <a:effectLst/>
                <a:latin typeface="Arial" panose="020B0604020202020204" pitchFamily="34" charset="0"/>
                <a:cs typeface="Arial" panose="020B0604020202020204" pitchFamily="34" charset="0"/>
              </a:rPr>
              <a:t>The resources in the Library are St Patrick's resources. </a:t>
            </a:r>
          </a:p>
          <a:p>
            <a:r>
              <a:rPr lang="en-AU" sz="2800" b="0" i="0" dirty="0" smtClean="0">
                <a:effectLst/>
                <a:latin typeface="Arial" panose="020B0604020202020204" pitchFamily="34" charset="0"/>
                <a:cs typeface="Arial" panose="020B0604020202020204" pitchFamily="34" charset="0"/>
              </a:rPr>
              <a:t>We will have our own resources (books, computers </a:t>
            </a:r>
            <a:r>
              <a:rPr lang="en-AU" sz="2800" b="0" i="0" dirty="0" err="1" smtClean="0">
                <a:effectLst/>
                <a:latin typeface="Arial" panose="020B0604020202020204" pitchFamily="34" charset="0"/>
                <a:cs typeface="Arial" panose="020B0604020202020204" pitchFamily="34" charset="0"/>
              </a:rPr>
              <a:t>etc</a:t>
            </a:r>
            <a:r>
              <a:rPr lang="en-AU" sz="2800" b="0" i="0" dirty="0" smtClean="0">
                <a:effectLst/>
                <a:latin typeface="Arial" panose="020B0604020202020204" pitchFamily="34" charset="0"/>
                <a:cs typeface="Arial" panose="020B0604020202020204" pitchFamily="34" charset="0"/>
              </a:rPr>
              <a:t>) that the students can access from their classroom. </a:t>
            </a:r>
          </a:p>
          <a:p>
            <a:endParaRPr lang="en-AU" sz="2800" dirty="0" smtClean="0">
              <a:latin typeface="Arial" panose="020B0604020202020204" pitchFamily="34" charset="0"/>
              <a:cs typeface="Arial" panose="020B0604020202020204" pitchFamily="34" charset="0"/>
            </a:endParaRPr>
          </a:p>
          <a:p>
            <a:r>
              <a:rPr lang="en-AU" sz="2800" b="1" i="0" dirty="0" smtClean="0">
                <a:effectLst/>
                <a:latin typeface="Arial" panose="020B0604020202020204" pitchFamily="34" charset="0"/>
                <a:cs typeface="Arial" panose="020B0604020202020204" pitchFamily="34" charset="0"/>
              </a:rPr>
              <a:t>Buildings</a:t>
            </a:r>
            <a:r>
              <a:rPr lang="en-AU" sz="2800" b="0" i="0" dirty="0" smtClean="0">
                <a:effectLst/>
                <a:latin typeface="Arial" panose="020B0604020202020204" pitchFamily="34" charset="0"/>
                <a:cs typeface="Arial" panose="020B0604020202020204" pitchFamily="34" charset="0"/>
              </a:rPr>
              <a:t> </a:t>
            </a:r>
          </a:p>
          <a:p>
            <a:r>
              <a:rPr lang="en-AU" sz="2800" b="0" i="0" dirty="0" smtClean="0">
                <a:effectLst/>
                <a:latin typeface="Arial" panose="020B0604020202020204" pitchFamily="34" charset="0"/>
                <a:cs typeface="Arial" panose="020B0604020202020204" pitchFamily="34" charset="0"/>
              </a:rPr>
              <a:t>All Physical spaces Library / Stadium / Netball Courts </a:t>
            </a:r>
            <a:r>
              <a:rPr lang="en-AU" sz="2800" b="0" i="0" dirty="0" err="1" smtClean="0">
                <a:effectLst/>
                <a:latin typeface="Arial" panose="020B0604020202020204" pitchFamily="34" charset="0"/>
                <a:cs typeface="Arial" panose="020B0604020202020204" pitchFamily="34" charset="0"/>
              </a:rPr>
              <a:t>etc</a:t>
            </a:r>
            <a:r>
              <a:rPr lang="en-AU" sz="2800" b="0" i="0" dirty="0" smtClean="0">
                <a:effectLst/>
                <a:latin typeface="Arial" panose="020B0604020202020204" pitchFamily="34" charset="0"/>
                <a:cs typeface="Arial" panose="020B0604020202020204" pitchFamily="34" charset="0"/>
              </a:rPr>
              <a:t> are available to us as long as St Patrick's are not using them at the time. </a:t>
            </a:r>
          </a:p>
          <a:p>
            <a:r>
              <a:rPr lang="en-AU" sz="2800" b="0" i="0" dirty="0" smtClean="0">
                <a:effectLst/>
                <a:latin typeface="Arial" panose="020B0604020202020204" pitchFamily="34" charset="0"/>
                <a:cs typeface="Arial" panose="020B0604020202020204" pitchFamily="34" charset="0"/>
              </a:rPr>
              <a:t>We will sit down as two schools and work out a timetable later in the year.</a:t>
            </a:r>
            <a:r>
              <a:rPr lang="en-AU" sz="2800" dirty="0" smtClean="0">
                <a:latin typeface="Arial" panose="020B0604020202020204" pitchFamily="34" charset="0"/>
                <a:cs typeface="Arial" panose="020B0604020202020204" pitchFamily="34" charset="0"/>
              </a:rPr>
              <a:t/>
            </a:r>
            <a:br>
              <a:rPr lang="en-AU" sz="2800" dirty="0" smtClean="0">
                <a:latin typeface="Arial" panose="020B0604020202020204" pitchFamily="34" charset="0"/>
                <a:cs typeface="Arial" panose="020B0604020202020204" pitchFamily="34" charset="0"/>
              </a:rPr>
            </a:br>
            <a:endParaRPr lang="en-AU"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066622" cy="1347966"/>
          </a:xfrm>
          <a:prstGeom prst="rect">
            <a:avLst/>
          </a:prstGeom>
        </p:spPr>
      </p:pic>
    </p:spTree>
    <p:extLst>
      <p:ext uri="{BB962C8B-B14F-4D97-AF65-F5344CB8AC3E}">
        <p14:creationId xmlns:p14="http://schemas.microsoft.com/office/powerpoint/2010/main" val="1921525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6258" y="134607"/>
            <a:ext cx="9545742" cy="6420027"/>
          </a:xfrm>
          <a:prstGeom prst="rect">
            <a:avLst/>
          </a:prstGeom>
        </p:spPr>
        <p:txBody>
          <a:bodyPr wrap="square">
            <a:spAutoFit/>
          </a:bodyPr>
          <a:lstStyle/>
          <a:p>
            <a:pPr>
              <a:lnSpc>
                <a:spcPct val="107000"/>
              </a:lnSpc>
              <a:spcAft>
                <a:spcPts val="800"/>
              </a:spcAft>
            </a:pPr>
            <a:r>
              <a:rPr lang="en-AU" sz="2800" b="1" dirty="0" smtClean="0">
                <a:latin typeface="Arial" panose="020B0604020202020204" pitchFamily="34" charset="0"/>
                <a:ea typeface="Calibri" panose="020F0502020204030204" pitchFamily="34" charset="0"/>
                <a:cs typeface="Arial" panose="020B0604020202020204" pitchFamily="34" charset="0"/>
              </a:rPr>
              <a:t>IMPORTANT DATES – TERM 1</a:t>
            </a:r>
          </a:p>
          <a:p>
            <a:pPr>
              <a:lnSpc>
                <a:spcPct val="107000"/>
              </a:lnSpc>
              <a:spcAft>
                <a:spcPts val="800"/>
              </a:spcAft>
            </a:pPr>
            <a:endParaRPr lang="en-AU" sz="14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2800" b="1" dirty="0" smtClean="0">
                <a:latin typeface="Arial" panose="020B0604020202020204" pitchFamily="34" charset="0"/>
                <a:ea typeface="Calibri" panose="020F0502020204030204" pitchFamily="34" charset="0"/>
                <a:cs typeface="Arial" panose="020B0604020202020204" pitchFamily="34" charset="0"/>
              </a:rPr>
              <a:t>Monday </a:t>
            </a:r>
            <a:r>
              <a:rPr lang="en-AU" sz="2800" b="1" dirty="0">
                <a:latin typeface="Arial" panose="020B0604020202020204" pitchFamily="34" charset="0"/>
                <a:ea typeface="Calibri" panose="020F0502020204030204" pitchFamily="34" charset="0"/>
                <a:cs typeface="Arial" panose="020B0604020202020204" pitchFamily="34" charset="0"/>
              </a:rPr>
              <a:t>29</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January </a:t>
            </a:r>
            <a:r>
              <a:rPr lang="en-AU" sz="2800" dirty="0">
                <a:latin typeface="Arial" panose="020B0604020202020204" pitchFamily="34" charset="0"/>
                <a:ea typeface="Calibri" panose="020F0502020204030204" pitchFamily="34" charset="0"/>
                <a:cs typeface="Arial" panose="020B0604020202020204" pitchFamily="34" charset="0"/>
              </a:rPr>
              <a:t>– Office Opens</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Monday 29</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 Wednesday 31</a:t>
            </a:r>
            <a:r>
              <a:rPr lang="en-AU" sz="2800" b="1" baseline="30000" dirty="0">
                <a:latin typeface="Arial" panose="020B0604020202020204" pitchFamily="34" charset="0"/>
                <a:ea typeface="Calibri" panose="020F0502020204030204" pitchFamily="34" charset="0"/>
                <a:cs typeface="Arial" panose="020B0604020202020204" pitchFamily="34" charset="0"/>
              </a:rPr>
              <a:t>st</a:t>
            </a:r>
            <a:r>
              <a:rPr lang="en-AU" sz="2800" b="1" dirty="0">
                <a:latin typeface="Arial" panose="020B0604020202020204" pitchFamily="34" charset="0"/>
                <a:ea typeface="Calibri" panose="020F0502020204030204" pitchFamily="34" charset="0"/>
                <a:cs typeface="Arial" panose="020B0604020202020204" pitchFamily="34" charset="0"/>
              </a:rPr>
              <a:t> January </a:t>
            </a:r>
            <a:r>
              <a:rPr lang="en-AU" sz="2800" dirty="0">
                <a:latin typeface="Arial" panose="020B0604020202020204" pitchFamily="34" charset="0"/>
                <a:ea typeface="Calibri" panose="020F0502020204030204" pitchFamily="34" charset="0"/>
                <a:cs typeface="Arial" panose="020B0604020202020204" pitchFamily="34" charset="0"/>
              </a:rPr>
              <a:t>– Staff Days</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Thursday 1</a:t>
            </a:r>
            <a:r>
              <a:rPr lang="en-AU" sz="2800" b="1" baseline="30000" dirty="0">
                <a:latin typeface="Arial" panose="020B0604020202020204" pitchFamily="34" charset="0"/>
                <a:ea typeface="Calibri" panose="020F0502020204030204" pitchFamily="34" charset="0"/>
                <a:cs typeface="Arial" panose="020B0604020202020204" pitchFamily="34" charset="0"/>
              </a:rPr>
              <a:t>st</a:t>
            </a:r>
            <a:r>
              <a:rPr lang="en-AU" sz="2800" b="1" dirty="0">
                <a:latin typeface="Arial" panose="020B0604020202020204" pitchFamily="34" charset="0"/>
                <a:ea typeface="Calibri" panose="020F0502020204030204" pitchFamily="34" charset="0"/>
                <a:cs typeface="Arial" panose="020B0604020202020204" pitchFamily="34" charset="0"/>
              </a:rPr>
              <a:t> February </a:t>
            </a:r>
            <a:r>
              <a:rPr lang="en-AU" sz="2800" dirty="0">
                <a:latin typeface="Arial" panose="020B0604020202020204" pitchFamily="34" charset="0"/>
                <a:ea typeface="Calibri" panose="020F0502020204030204" pitchFamily="34" charset="0"/>
                <a:cs typeface="Arial" panose="020B0604020202020204" pitchFamily="34" charset="0"/>
              </a:rPr>
              <a:t>– First day of School</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Wednesday 7</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February </a:t>
            </a:r>
            <a:r>
              <a:rPr lang="en-AU" sz="2800" dirty="0">
                <a:latin typeface="Arial" panose="020B0604020202020204" pitchFamily="34" charset="0"/>
                <a:ea typeface="Calibri" panose="020F0502020204030204" pitchFamily="34" charset="0"/>
                <a:cs typeface="Arial" panose="020B0604020202020204" pitchFamily="34" charset="0"/>
              </a:rPr>
              <a:t>– Prep Rest Day</a:t>
            </a:r>
          </a:p>
          <a:p>
            <a:pPr>
              <a:lnSpc>
                <a:spcPct val="107000"/>
              </a:lnSpc>
              <a:spcAft>
                <a:spcPts val="800"/>
              </a:spcAft>
            </a:pPr>
            <a:r>
              <a:rPr lang="en-AU" sz="2800" b="1" dirty="0" smtClean="0">
                <a:latin typeface="Arial" panose="020B0604020202020204" pitchFamily="34" charset="0"/>
                <a:ea typeface="Calibri" panose="020F0502020204030204" pitchFamily="34" charset="0"/>
                <a:cs typeface="Arial" panose="020B0604020202020204" pitchFamily="34" charset="0"/>
              </a:rPr>
              <a:t>Tuesday </a:t>
            </a:r>
            <a:r>
              <a:rPr lang="en-AU" sz="2800" b="1" dirty="0">
                <a:latin typeface="Arial" panose="020B0604020202020204" pitchFamily="34" charset="0"/>
                <a:ea typeface="Calibri" panose="020F0502020204030204" pitchFamily="34" charset="0"/>
                <a:cs typeface="Arial" panose="020B0604020202020204" pitchFamily="34" charset="0"/>
              </a:rPr>
              <a:t>13</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February </a:t>
            </a:r>
            <a:r>
              <a:rPr lang="en-AU" sz="2800" dirty="0">
                <a:latin typeface="Arial" panose="020B0604020202020204" pitchFamily="34" charset="0"/>
                <a:ea typeface="Calibri" panose="020F0502020204030204" pitchFamily="34" charset="0"/>
                <a:cs typeface="Arial" panose="020B0604020202020204" pitchFamily="34" charset="0"/>
              </a:rPr>
              <a:t>– Parent Teacher Meetings</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Wednesday 14</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February </a:t>
            </a:r>
            <a:r>
              <a:rPr lang="en-AU" sz="2800" dirty="0">
                <a:latin typeface="Arial" panose="020B0604020202020204" pitchFamily="34" charset="0"/>
                <a:ea typeface="Calibri" panose="020F0502020204030204" pitchFamily="34" charset="0"/>
                <a:cs typeface="Arial" panose="020B0604020202020204" pitchFamily="34" charset="0"/>
              </a:rPr>
              <a:t>– Prep Rest Day</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Wednesday 14</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February </a:t>
            </a:r>
            <a:r>
              <a:rPr lang="en-AU" sz="2800" dirty="0">
                <a:latin typeface="Arial" panose="020B0604020202020204" pitchFamily="34" charset="0"/>
                <a:ea typeface="Calibri" panose="020F0502020204030204" pitchFamily="34" charset="0"/>
                <a:cs typeface="Arial" panose="020B0604020202020204" pitchFamily="34" charset="0"/>
              </a:rPr>
              <a:t>– Ash Wednesday </a:t>
            </a:r>
            <a:r>
              <a:rPr lang="en-AU" sz="2800" dirty="0" smtClean="0">
                <a:latin typeface="Arial" panose="020B0604020202020204" pitchFamily="34" charset="0"/>
                <a:ea typeface="Calibri" panose="020F0502020204030204" pitchFamily="34" charset="0"/>
                <a:cs typeface="Arial" panose="020B0604020202020204" pitchFamily="34" charset="0"/>
              </a:rPr>
              <a:t>Liturgy</a:t>
            </a:r>
          </a:p>
          <a:p>
            <a:pPr>
              <a:lnSpc>
                <a:spcPct val="107000"/>
              </a:lnSpc>
              <a:spcAft>
                <a:spcPts val="800"/>
              </a:spcAft>
            </a:pPr>
            <a:r>
              <a:rPr lang="en-AU" sz="2800" b="1" dirty="0" smtClean="0">
                <a:latin typeface="Arial" panose="020B0604020202020204" pitchFamily="34" charset="0"/>
                <a:ea typeface="Calibri" panose="020F0502020204030204" pitchFamily="34" charset="0"/>
                <a:cs typeface="Arial" panose="020B0604020202020204" pitchFamily="34" charset="0"/>
              </a:rPr>
              <a:t>Sunday </a:t>
            </a:r>
            <a:r>
              <a:rPr lang="en-AU" sz="2800" b="1" dirty="0">
                <a:latin typeface="Arial" panose="020B0604020202020204" pitchFamily="34" charset="0"/>
                <a:ea typeface="Calibri" panose="020F0502020204030204" pitchFamily="34" charset="0"/>
                <a:cs typeface="Arial" panose="020B0604020202020204" pitchFamily="34" charset="0"/>
              </a:rPr>
              <a:t>18</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February </a:t>
            </a:r>
            <a:r>
              <a:rPr lang="en-AU" sz="2800" dirty="0">
                <a:latin typeface="Arial" panose="020B0604020202020204" pitchFamily="34" charset="0"/>
                <a:ea typeface="Calibri" panose="020F0502020204030204" pitchFamily="34" charset="0"/>
                <a:cs typeface="Arial" panose="020B0604020202020204" pitchFamily="34" charset="0"/>
              </a:rPr>
              <a:t>– Opening School Mass @ Our Lady of the Way Wallan, 9:15a.m</a:t>
            </a:r>
            <a:r>
              <a:rPr lang="en-AU" sz="2800" dirty="0" smtClean="0">
                <a:latin typeface="Arial" panose="020B0604020202020204" pitchFamily="34" charset="0"/>
                <a:ea typeface="Calibri" panose="020F0502020204030204" pitchFamily="34" charset="0"/>
                <a:cs typeface="Arial" panose="020B0604020202020204" pitchFamily="34" charset="0"/>
              </a:rPr>
              <a:t>.</a:t>
            </a:r>
            <a:endParaRPr lang="en-AU" sz="28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Wednesday 21</a:t>
            </a:r>
            <a:r>
              <a:rPr lang="en-AU" sz="2800" b="1" baseline="30000" dirty="0">
                <a:latin typeface="Arial" panose="020B0604020202020204" pitchFamily="34" charset="0"/>
                <a:ea typeface="Calibri" panose="020F0502020204030204" pitchFamily="34" charset="0"/>
                <a:cs typeface="Arial" panose="020B0604020202020204" pitchFamily="34" charset="0"/>
              </a:rPr>
              <a:t>st</a:t>
            </a:r>
            <a:r>
              <a:rPr lang="en-AU" sz="2800" b="1" dirty="0">
                <a:latin typeface="Arial" panose="020B0604020202020204" pitchFamily="34" charset="0"/>
                <a:ea typeface="Calibri" panose="020F0502020204030204" pitchFamily="34" charset="0"/>
                <a:cs typeface="Arial" panose="020B0604020202020204" pitchFamily="34" charset="0"/>
              </a:rPr>
              <a:t> February </a:t>
            </a:r>
            <a:r>
              <a:rPr lang="en-AU" sz="2800" dirty="0">
                <a:latin typeface="Arial" panose="020B0604020202020204" pitchFamily="34" charset="0"/>
                <a:ea typeface="Calibri" panose="020F0502020204030204" pitchFamily="34" charset="0"/>
                <a:cs typeface="Arial" panose="020B0604020202020204" pitchFamily="34" charset="0"/>
              </a:rPr>
              <a:t>– Prep Rest 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46258" cy="1726036"/>
          </a:xfrm>
          <a:prstGeom prst="rect">
            <a:avLst/>
          </a:prstGeom>
        </p:spPr>
      </p:pic>
    </p:spTree>
    <p:extLst>
      <p:ext uri="{BB962C8B-B14F-4D97-AF65-F5344CB8AC3E}">
        <p14:creationId xmlns:p14="http://schemas.microsoft.com/office/powerpoint/2010/main" val="3319923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6258" y="1026017"/>
            <a:ext cx="9193275" cy="5523307"/>
          </a:xfrm>
          <a:prstGeom prst="rect">
            <a:avLst/>
          </a:prstGeom>
        </p:spPr>
        <p:txBody>
          <a:bodyPr wrap="square">
            <a:spAutoFit/>
          </a:bodyPr>
          <a:lstStyle/>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Wednesday 21</a:t>
            </a:r>
            <a:r>
              <a:rPr lang="en-AU" sz="2800" b="1" baseline="30000" dirty="0">
                <a:latin typeface="Arial" panose="020B0604020202020204" pitchFamily="34" charset="0"/>
                <a:ea typeface="Calibri" panose="020F0502020204030204" pitchFamily="34" charset="0"/>
                <a:cs typeface="Arial" panose="020B0604020202020204" pitchFamily="34" charset="0"/>
              </a:rPr>
              <a:t>st</a:t>
            </a:r>
            <a:r>
              <a:rPr lang="en-AU" sz="2800" b="1" dirty="0">
                <a:latin typeface="Arial" panose="020B0604020202020204" pitchFamily="34" charset="0"/>
                <a:ea typeface="Calibri" panose="020F0502020204030204" pitchFamily="34" charset="0"/>
                <a:cs typeface="Arial" panose="020B0604020202020204" pitchFamily="34" charset="0"/>
              </a:rPr>
              <a:t> February </a:t>
            </a:r>
            <a:r>
              <a:rPr lang="en-AU" sz="2800" dirty="0">
                <a:latin typeface="Arial" panose="020B0604020202020204" pitchFamily="34" charset="0"/>
                <a:ea typeface="Calibri" panose="020F0502020204030204" pitchFamily="34" charset="0"/>
                <a:cs typeface="Arial" panose="020B0604020202020204" pitchFamily="34" charset="0"/>
              </a:rPr>
              <a:t>– Parent Teacher Meetings</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Wednesday 28</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February </a:t>
            </a:r>
            <a:r>
              <a:rPr lang="en-AU" sz="2800" dirty="0">
                <a:latin typeface="Arial" panose="020B0604020202020204" pitchFamily="34" charset="0"/>
                <a:ea typeface="Calibri" panose="020F0502020204030204" pitchFamily="34" charset="0"/>
                <a:cs typeface="Arial" panose="020B0604020202020204" pitchFamily="34" charset="0"/>
              </a:rPr>
              <a:t>– Prep Rest Day</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Monday 12</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March </a:t>
            </a:r>
            <a:r>
              <a:rPr lang="en-AU" sz="2800" dirty="0">
                <a:latin typeface="Arial" panose="020B0604020202020204" pitchFamily="34" charset="0"/>
                <a:ea typeface="Calibri" panose="020F0502020204030204" pitchFamily="34" charset="0"/>
                <a:cs typeface="Arial" panose="020B0604020202020204" pitchFamily="34" charset="0"/>
              </a:rPr>
              <a:t>– Labour Day Holiday</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Tuesday 13</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March </a:t>
            </a:r>
            <a:r>
              <a:rPr lang="en-AU" sz="2800" dirty="0">
                <a:latin typeface="Arial" panose="020B0604020202020204" pitchFamily="34" charset="0"/>
                <a:ea typeface="Calibri" panose="020F0502020204030204" pitchFamily="34" charset="0"/>
                <a:cs typeface="Arial" panose="020B0604020202020204" pitchFamily="34" charset="0"/>
              </a:rPr>
              <a:t>– School Photo Day</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Thursday 15</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a:t>
            </a:r>
            <a:r>
              <a:rPr lang="en-AU" sz="2800" b="1" dirty="0" smtClean="0">
                <a:latin typeface="Arial" panose="020B0604020202020204" pitchFamily="34" charset="0"/>
                <a:ea typeface="Calibri" panose="020F0502020204030204" pitchFamily="34" charset="0"/>
                <a:cs typeface="Arial" panose="020B0604020202020204" pitchFamily="34" charset="0"/>
              </a:rPr>
              <a:t>March </a:t>
            </a:r>
            <a:r>
              <a:rPr lang="en-AU" sz="2800" dirty="0" smtClean="0">
                <a:latin typeface="Arial" panose="020B0604020202020204" pitchFamily="34" charset="0"/>
                <a:ea typeface="Calibri" panose="020F0502020204030204" pitchFamily="34" charset="0"/>
                <a:cs typeface="Arial" panose="020B0604020202020204" pitchFamily="34" charset="0"/>
              </a:rPr>
              <a:t>– </a:t>
            </a:r>
            <a:r>
              <a:rPr lang="en-AU" sz="2800" dirty="0">
                <a:latin typeface="Arial" panose="020B0604020202020204" pitchFamily="34" charset="0"/>
                <a:ea typeface="Calibri" panose="020F0502020204030204" pitchFamily="34" charset="0"/>
                <a:cs typeface="Arial" panose="020B0604020202020204" pitchFamily="34" charset="0"/>
              </a:rPr>
              <a:t>Catholic Ed Week Mass</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Monday 19</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March </a:t>
            </a:r>
            <a:r>
              <a:rPr lang="en-AU" sz="2800" dirty="0">
                <a:latin typeface="Arial" panose="020B0604020202020204" pitchFamily="34" charset="0"/>
                <a:ea typeface="Calibri" panose="020F0502020204030204" pitchFamily="34" charset="0"/>
                <a:cs typeface="Arial" panose="020B0604020202020204" pitchFamily="34" charset="0"/>
              </a:rPr>
              <a:t>– St Patrick’s Day Celebration</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Sunday 25</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March </a:t>
            </a:r>
            <a:r>
              <a:rPr lang="en-AU" sz="2800" dirty="0">
                <a:latin typeface="Arial" panose="020B0604020202020204" pitchFamily="34" charset="0"/>
                <a:ea typeface="Calibri" panose="020F0502020204030204" pitchFamily="34" charset="0"/>
                <a:cs typeface="Arial" panose="020B0604020202020204" pitchFamily="34" charset="0"/>
              </a:rPr>
              <a:t>– Palm Sunday Mass at Our Lady of the Way Wallan, 9:15a.m.</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Thursday 29</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March </a:t>
            </a:r>
            <a:r>
              <a:rPr lang="en-AU" sz="2800" dirty="0">
                <a:latin typeface="Arial" panose="020B0604020202020204" pitchFamily="34" charset="0"/>
                <a:ea typeface="Calibri" panose="020F0502020204030204" pitchFamily="34" charset="0"/>
                <a:cs typeface="Arial" panose="020B0604020202020204" pitchFamily="34" charset="0"/>
              </a:rPr>
              <a:t>– Holy Thursday Liturgy</a:t>
            </a:r>
          </a:p>
          <a:p>
            <a:pPr>
              <a:lnSpc>
                <a:spcPct val="107000"/>
              </a:lnSpc>
              <a:spcAft>
                <a:spcPts val="800"/>
              </a:spcAft>
            </a:pPr>
            <a:r>
              <a:rPr lang="en-AU" sz="2800" b="1" dirty="0">
                <a:latin typeface="Arial" panose="020B0604020202020204" pitchFamily="34" charset="0"/>
                <a:ea typeface="Calibri" panose="020F0502020204030204" pitchFamily="34" charset="0"/>
                <a:cs typeface="Arial" panose="020B0604020202020204" pitchFamily="34" charset="0"/>
              </a:rPr>
              <a:t>Thursday 29</a:t>
            </a:r>
            <a:r>
              <a:rPr lang="en-AU" sz="2800" b="1" baseline="30000" dirty="0">
                <a:latin typeface="Arial" panose="020B0604020202020204" pitchFamily="34" charset="0"/>
                <a:ea typeface="Calibri" panose="020F0502020204030204" pitchFamily="34" charset="0"/>
                <a:cs typeface="Arial" panose="020B0604020202020204" pitchFamily="34" charset="0"/>
              </a:rPr>
              <a:t>th</a:t>
            </a:r>
            <a:r>
              <a:rPr lang="en-AU" sz="2800" b="1" dirty="0">
                <a:latin typeface="Arial" panose="020B0604020202020204" pitchFamily="34" charset="0"/>
                <a:ea typeface="Calibri" panose="020F0502020204030204" pitchFamily="34" charset="0"/>
                <a:cs typeface="Arial" panose="020B0604020202020204" pitchFamily="34" charset="0"/>
              </a:rPr>
              <a:t> March </a:t>
            </a:r>
            <a:r>
              <a:rPr lang="en-AU" sz="2800" dirty="0">
                <a:latin typeface="Arial" panose="020B0604020202020204" pitchFamily="34" charset="0"/>
                <a:ea typeface="Calibri" panose="020F0502020204030204" pitchFamily="34" charset="0"/>
                <a:cs typeface="Arial" panose="020B0604020202020204" pitchFamily="34" charset="0"/>
              </a:rPr>
              <a:t>– Term 1 Ends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46258" cy="1726036"/>
          </a:xfrm>
          <a:prstGeom prst="rect">
            <a:avLst/>
          </a:prstGeom>
        </p:spPr>
      </p:pic>
    </p:spTree>
    <p:extLst>
      <p:ext uri="{BB962C8B-B14F-4D97-AF65-F5344CB8AC3E}">
        <p14:creationId xmlns:p14="http://schemas.microsoft.com/office/powerpoint/2010/main" val="418951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459" y="517996"/>
            <a:ext cx="6420128" cy="42775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05801">
            <a:off x="757084" y="4235479"/>
            <a:ext cx="1364021" cy="12711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2841">
            <a:off x="9519403" y="3942349"/>
            <a:ext cx="17145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questi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335" y="5089966"/>
            <a:ext cx="2990376" cy="14951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quest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61188">
            <a:off x="192510" y="908773"/>
            <a:ext cx="2699970" cy="17765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quest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87863">
            <a:off x="8738437" y="3794"/>
            <a:ext cx="2606458" cy="2606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778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022" y="156829"/>
            <a:ext cx="8552121" cy="6414091"/>
          </a:xfrm>
          <a:prstGeom prst="rect">
            <a:avLst/>
          </a:prstGeom>
        </p:spPr>
      </p:pic>
    </p:spTree>
    <p:extLst>
      <p:ext uri="{BB962C8B-B14F-4D97-AF65-F5344CB8AC3E}">
        <p14:creationId xmlns:p14="http://schemas.microsoft.com/office/powerpoint/2010/main" val="294405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94256" cy="1887794"/>
          </a:xfrm>
          <a:prstGeom prst="rect">
            <a:avLst/>
          </a:prstGeom>
        </p:spPr>
      </p:pic>
      <p:sp>
        <p:nvSpPr>
          <p:cNvPr id="3" name="Rectangle 2"/>
          <p:cNvSpPr/>
          <p:nvPr/>
        </p:nvSpPr>
        <p:spPr>
          <a:xfrm>
            <a:off x="3087329" y="119351"/>
            <a:ext cx="9920748" cy="7073539"/>
          </a:xfrm>
          <a:prstGeom prst="rect">
            <a:avLst/>
          </a:prstGeom>
        </p:spPr>
        <p:txBody>
          <a:bodyPr wrap="square">
            <a:spAutoFit/>
          </a:bodyPr>
          <a:lstStyle/>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Loving God,</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You are the giver of all we possess,</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the source of all of our blessings.</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We thank and praise you.</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Thank you for the gift of our children.</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Help us to set boundaries for them,</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and yet encourage them to explore.</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Give us the strength and courage to treat</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each day as a fresh start.</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May our children come to know you, the one true God,</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and Jesus Christ, whom you have sent.</a:t>
            </a:r>
            <a:br>
              <a:rPr lang="en-AU" sz="2800" dirty="0">
                <a:latin typeface="Arial" panose="020B0604020202020204" pitchFamily="34" charset="0"/>
                <a:ea typeface="Calibri" panose="020F0502020204030204" pitchFamily="34" charset="0"/>
                <a:cs typeface="Arial" panose="020B0604020202020204" pitchFamily="34" charset="0"/>
              </a:rPr>
            </a:br>
            <a:r>
              <a:rPr lang="en-AU" dirty="0">
                <a:latin typeface="Calibri" panose="020F0502020204030204" pitchFamily="34" charset="0"/>
                <a:ea typeface="Calibri" panose="020F0502020204030204" pitchFamily="34" charset="0"/>
                <a:cs typeface="Times New Roman" panose="02020603050405020304" pitchFamily="18" charset="0"/>
              </a:rPr>
              <a:t/>
            </a:r>
            <a:br>
              <a:rPr lang="en-AU" dirty="0">
                <a:latin typeface="Calibri" panose="020F0502020204030204" pitchFamily="34" charset="0"/>
                <a:ea typeface="Calibri" panose="020F0502020204030204" pitchFamily="34" charset="0"/>
                <a:cs typeface="Times New Roman" panose="02020603050405020304" pitchFamily="18" charset="0"/>
              </a:rPr>
            </a:b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0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496" y="611597"/>
            <a:ext cx="10343535" cy="5624617"/>
          </a:xfrm>
          <a:prstGeom prst="rect">
            <a:avLst/>
          </a:prstGeom>
        </p:spPr>
        <p:txBody>
          <a:bodyPr wrap="square">
            <a:spAutoFit/>
          </a:bodyPr>
          <a:lstStyle/>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May your Holy Spirit help them to grow</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in faith, hope, and love,</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so they may know peace, truth, and goodness.</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May their ears hear your voice.</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May their eyes see your presence in all things.</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May their lips proclaim your word.</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May their hearts be your dwelling place.</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May their hands do works of charity.</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May their feet walk in the way of Jesus Christ,</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your Son and our Lord.</a:t>
            </a:r>
            <a:br>
              <a:rPr lang="en-AU" sz="2800" dirty="0">
                <a:latin typeface="Arial" panose="020B0604020202020204" pitchFamily="34" charset="0"/>
                <a:ea typeface="Calibri" panose="020F0502020204030204" pitchFamily="34" charset="0"/>
                <a:cs typeface="Arial" panose="020B0604020202020204" pitchFamily="34" charset="0"/>
              </a:rPr>
            </a:br>
            <a:r>
              <a:rPr lang="en-AU" sz="2800" dirty="0">
                <a:latin typeface="Arial" panose="020B0604020202020204" pitchFamily="34" charset="0"/>
                <a:ea typeface="Calibri" panose="020F0502020204030204" pitchFamily="34" charset="0"/>
                <a:cs typeface="Arial" panose="020B0604020202020204" pitchFamily="34" charset="0"/>
              </a:rPr>
              <a:t>Amen.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94256" cy="1887794"/>
          </a:xfrm>
          <a:prstGeom prst="rect">
            <a:avLst/>
          </a:prstGeom>
        </p:spPr>
      </p:pic>
    </p:spTree>
    <p:extLst>
      <p:ext uri="{BB962C8B-B14F-4D97-AF65-F5344CB8AC3E}">
        <p14:creationId xmlns:p14="http://schemas.microsoft.com/office/powerpoint/2010/main" val="13029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8632" y="2056116"/>
            <a:ext cx="10668000" cy="2244204"/>
          </a:xfrm>
          <a:prstGeom prst="rect">
            <a:avLst/>
          </a:prstGeom>
        </p:spPr>
        <p:txBody>
          <a:bodyPr wrap="square">
            <a:spAutoFit/>
          </a:bodyPr>
          <a:lstStyle/>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Mary our Good Mother… Pray for Us</a:t>
            </a:r>
          </a:p>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Our Lady of the Way… Pray for us</a:t>
            </a:r>
          </a:p>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And may we always remember to… Pray for one another</a:t>
            </a:r>
          </a:p>
          <a:p>
            <a:pPr>
              <a:lnSpc>
                <a:spcPct val="107000"/>
              </a:lnSpc>
              <a:spcAft>
                <a:spcPts val="800"/>
              </a:spcAft>
            </a:pPr>
            <a:r>
              <a:rPr lang="en-AU" sz="2800" dirty="0">
                <a:latin typeface="Arial" panose="020B0604020202020204" pitchFamily="34" charset="0"/>
                <a:ea typeface="Calibri" panose="020F0502020204030204" pitchFamily="34" charset="0"/>
                <a:cs typeface="Arial" panose="020B0604020202020204" pitchFamily="34" charset="0"/>
              </a:rPr>
              <a:t>Amen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27137" cy="1778790"/>
          </a:xfrm>
          <a:prstGeom prst="rect">
            <a:avLst/>
          </a:prstGeom>
        </p:spPr>
      </p:pic>
    </p:spTree>
    <p:extLst>
      <p:ext uri="{BB962C8B-B14F-4D97-AF65-F5344CB8AC3E}">
        <p14:creationId xmlns:p14="http://schemas.microsoft.com/office/powerpoint/2010/main" val="289771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7066" y="1186688"/>
            <a:ext cx="10766323" cy="4770537"/>
          </a:xfrm>
          <a:prstGeom prst="rect">
            <a:avLst/>
          </a:prstGeom>
        </p:spPr>
        <p:txBody>
          <a:bodyPr wrap="square">
            <a:spAutoFit/>
          </a:bodyPr>
          <a:lstStyle/>
          <a:p>
            <a:pPr algn="ctr"/>
            <a:r>
              <a:rPr lang="en-AU" sz="3200" b="1" dirty="0" smtClean="0">
                <a:latin typeface="Arial" panose="020B0604020202020204" pitchFamily="34" charset="0"/>
                <a:cs typeface="Arial" panose="020B0604020202020204" pitchFamily="34" charset="0"/>
              </a:rPr>
              <a:t>PURPOSE OF THESE SESSIONS</a:t>
            </a:r>
          </a:p>
          <a:p>
            <a:pPr algn="ctr"/>
            <a:endParaRPr lang="en-AU" sz="3200" b="1" dirty="0" smtClean="0">
              <a:latin typeface="Arial" panose="020B0604020202020204" pitchFamily="34" charset="0"/>
              <a:cs typeface="Arial" panose="020B0604020202020204" pitchFamily="34" charset="0"/>
            </a:endParaRPr>
          </a:p>
          <a:p>
            <a:r>
              <a:rPr lang="en-AU" sz="2400" dirty="0" smtClean="0">
                <a:latin typeface="Arial" panose="020B0604020202020204" pitchFamily="34" charset="0"/>
                <a:cs typeface="Arial" panose="020B0604020202020204" pitchFamily="34" charset="0"/>
              </a:rPr>
              <a:t>To </a:t>
            </a:r>
            <a:r>
              <a:rPr lang="en-AU" sz="2400" dirty="0">
                <a:latin typeface="Arial" panose="020B0604020202020204" pitchFamily="34" charset="0"/>
                <a:cs typeface="Arial" panose="020B0604020202020204" pitchFamily="34" charset="0"/>
              </a:rPr>
              <a:t>ask for God’s blessing on you and your family</a:t>
            </a:r>
          </a:p>
          <a:p>
            <a:r>
              <a:rPr lang="en-AU" sz="2400" dirty="0">
                <a:latin typeface="Arial" panose="020B0604020202020204" pitchFamily="34" charset="0"/>
                <a:cs typeface="Arial" panose="020B0604020202020204" pitchFamily="34" charset="0"/>
              </a:rPr>
              <a:t>To introduce some of our staff</a:t>
            </a:r>
          </a:p>
          <a:p>
            <a:r>
              <a:rPr lang="en-AU" sz="2400" dirty="0">
                <a:latin typeface="Arial" panose="020B0604020202020204" pitchFamily="34" charset="0"/>
                <a:cs typeface="Arial" panose="020B0604020202020204" pitchFamily="34" charset="0"/>
              </a:rPr>
              <a:t>To become familiar with </a:t>
            </a:r>
            <a:r>
              <a:rPr lang="en-AU" sz="2400" dirty="0" smtClean="0">
                <a:latin typeface="Arial" panose="020B0604020202020204" pitchFamily="34" charset="0"/>
                <a:cs typeface="Arial" panose="020B0604020202020204" pitchFamily="34" charset="0"/>
              </a:rPr>
              <a:t>Our Lady of the Way Primary School</a:t>
            </a:r>
            <a:endParaRPr lang="en-AU" sz="2400" dirty="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To get to know other parents and families starting school in </a:t>
            </a:r>
            <a:r>
              <a:rPr lang="en-AU" sz="2400" dirty="0" smtClean="0">
                <a:latin typeface="Arial" panose="020B0604020202020204" pitchFamily="34" charset="0"/>
                <a:cs typeface="Arial" panose="020B0604020202020204" pitchFamily="34" charset="0"/>
              </a:rPr>
              <a:t>2018</a:t>
            </a:r>
          </a:p>
          <a:p>
            <a:endParaRPr lang="en-AU" sz="2400" dirty="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Your children will be meeting the 2018 Foundation </a:t>
            </a:r>
            <a:r>
              <a:rPr lang="en-AU" sz="2400" dirty="0" smtClean="0">
                <a:latin typeface="Arial" panose="020B0604020202020204" pitchFamily="34" charset="0"/>
                <a:cs typeface="Arial" panose="020B0604020202020204" pitchFamily="34" charset="0"/>
              </a:rPr>
              <a:t>Teachers,</a:t>
            </a:r>
            <a:endParaRPr lang="en-AU" sz="2400" dirty="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making new friends and learning all about their new school.</a:t>
            </a:r>
          </a:p>
          <a:p>
            <a:endParaRPr lang="en-AU" sz="2400" b="1" dirty="0" smtClean="0">
              <a:latin typeface="Arial" panose="020B0604020202020204" pitchFamily="34" charset="0"/>
              <a:cs typeface="Arial" panose="020B0604020202020204" pitchFamily="34" charset="0"/>
            </a:endParaRPr>
          </a:p>
          <a:p>
            <a:r>
              <a:rPr lang="en-AU" sz="2400" b="1" dirty="0" smtClean="0">
                <a:latin typeface="Arial" panose="020B0604020202020204" pitchFamily="34" charset="0"/>
                <a:cs typeface="Arial" panose="020B0604020202020204" pitchFamily="34" charset="0"/>
              </a:rPr>
              <a:t>The </a:t>
            </a:r>
            <a:r>
              <a:rPr lang="en-AU" sz="2400" b="1" dirty="0">
                <a:latin typeface="Arial" panose="020B0604020202020204" pitchFamily="34" charset="0"/>
                <a:cs typeface="Arial" panose="020B0604020202020204" pitchFamily="34" charset="0"/>
              </a:rPr>
              <a:t>children will be </a:t>
            </a:r>
            <a:r>
              <a:rPr lang="en-AU" sz="2400" b="1" dirty="0" smtClean="0">
                <a:latin typeface="Arial" panose="020B0604020202020204" pitchFamily="34" charset="0"/>
                <a:cs typeface="Arial" panose="020B0604020202020204" pitchFamily="34" charset="0"/>
              </a:rPr>
              <a:t>ready for us </a:t>
            </a:r>
            <a:r>
              <a:rPr lang="en-AU" sz="2400" b="1" dirty="0">
                <a:latin typeface="Arial" panose="020B0604020202020204" pitchFamily="34" charset="0"/>
                <a:cs typeface="Arial" panose="020B0604020202020204" pitchFamily="34" charset="0"/>
              </a:rPr>
              <a:t>at 10:45</a:t>
            </a:r>
          </a:p>
          <a:p>
            <a:r>
              <a:rPr lang="en-AU" sz="2400" b="1" dirty="0">
                <a:latin typeface="Arial" panose="020B0604020202020204" pitchFamily="34" charset="0"/>
                <a:cs typeface="Arial" panose="020B0604020202020204" pitchFamily="34" charset="0"/>
              </a:rPr>
              <a:t>Class groups are not yet </a:t>
            </a:r>
            <a:r>
              <a:rPr lang="en-AU" sz="2400" b="1" dirty="0" smtClean="0">
                <a:latin typeface="Arial" panose="020B0604020202020204" pitchFamily="34" charset="0"/>
                <a:cs typeface="Arial" panose="020B0604020202020204" pitchFamily="34" charset="0"/>
              </a:rPr>
              <a:t>confirmed</a:t>
            </a:r>
            <a:endParaRPr lang="en-AU"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94256" cy="1887794"/>
          </a:xfrm>
          <a:prstGeom prst="rect">
            <a:avLst/>
          </a:prstGeom>
        </p:spPr>
      </p:pic>
    </p:spTree>
    <p:extLst>
      <p:ext uri="{BB962C8B-B14F-4D97-AF65-F5344CB8AC3E}">
        <p14:creationId xmlns:p14="http://schemas.microsoft.com/office/powerpoint/2010/main" val="3779804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885" y="844063"/>
            <a:ext cx="10612315" cy="5751575"/>
          </a:xfrm>
          <a:prstGeom prst="rect">
            <a:avLst/>
          </a:prstGeom>
        </p:spPr>
        <p:txBody>
          <a:bodyPr wrap="square">
            <a:spAutoFit/>
          </a:bodyPr>
          <a:lstStyle/>
          <a:p>
            <a:pPr algn="ctr"/>
            <a:r>
              <a:rPr lang="en-AU" sz="2800" b="1" dirty="0" smtClean="0">
                <a:latin typeface="Arial" panose="020B0604020202020204" pitchFamily="34" charset="0"/>
                <a:ea typeface="Times New Roman" panose="02020603050405020304" pitchFamily="18" charset="0"/>
                <a:cs typeface="Arial" panose="020B0604020202020204" pitchFamily="34" charset="0"/>
              </a:rPr>
              <a:t>Teaching </a:t>
            </a:r>
            <a:r>
              <a:rPr lang="en-AU" sz="2800" b="1" dirty="0">
                <a:latin typeface="Arial" panose="020B0604020202020204" pitchFamily="34" charset="0"/>
                <a:ea typeface="Times New Roman" panose="02020603050405020304" pitchFamily="18" charset="0"/>
                <a:cs typeface="Arial" panose="020B0604020202020204" pitchFamily="34" charset="0"/>
              </a:rPr>
              <a:t>and Learning Focus</a:t>
            </a:r>
            <a:r>
              <a:rPr lang="en-AU" sz="2800" b="1" dirty="0" smtClean="0">
                <a:latin typeface="Arial" panose="020B0604020202020204" pitchFamily="34" charset="0"/>
                <a:ea typeface="Times New Roman" panose="02020603050405020304" pitchFamily="18" charset="0"/>
                <a:cs typeface="Arial" panose="020B0604020202020204" pitchFamily="34" charset="0"/>
              </a:rPr>
              <a:t>…</a:t>
            </a:r>
          </a:p>
          <a:p>
            <a:endParaRPr lang="en-AU" sz="2800" b="1" dirty="0">
              <a:effectLst/>
              <a:latin typeface="Arial" panose="020B0604020202020204" pitchFamily="34" charset="0"/>
              <a:ea typeface="Times New Roman" panose="02020603050405020304" pitchFamily="18" charset="0"/>
              <a:cs typeface="Arial" panose="020B0604020202020204" pitchFamily="34" charset="0"/>
            </a:endParaRPr>
          </a:p>
          <a:p>
            <a:r>
              <a:rPr lang="en-AU" sz="2800" dirty="0" smtClean="0">
                <a:latin typeface="Arial" panose="020B0604020202020204" pitchFamily="34" charset="0"/>
                <a:cs typeface="Arial" panose="020B0604020202020204" pitchFamily="34" charset="0"/>
              </a:rPr>
              <a:t>When teaching and learning are “visible” – that is, when it is clear what teachers are teaching and what students are learning, student achievement increases.</a:t>
            </a:r>
          </a:p>
          <a:p>
            <a:endParaRPr lang="en-AU" sz="2800" dirty="0" smtClean="0">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nSpc>
                <a:spcPct val="107000"/>
              </a:lnSpc>
              <a:spcAft>
                <a:spcPts val="800"/>
              </a:spcAft>
              <a:buSzPts val="1000"/>
              <a:buFont typeface="Wingdings" panose="05000000000000000000" pitchFamily="2" charset="2"/>
              <a:buChar char="Ø"/>
              <a:tabLst>
                <a:tab pos="457200" algn="l"/>
              </a:tabLst>
            </a:pPr>
            <a:r>
              <a:rPr lang="en-AU" sz="2800" b="1" dirty="0" smtClean="0">
                <a:latin typeface="Arial" panose="020B0604020202020204" pitchFamily="34" charset="0"/>
                <a:ea typeface="Times New Roman" panose="02020603050405020304" pitchFamily="18" charset="0"/>
                <a:cs typeface="Arial" panose="020B0604020202020204" pitchFamily="34" charset="0"/>
              </a:rPr>
              <a:t>Learner-centred</a:t>
            </a:r>
            <a:endParaRPr lang="en-AU" sz="2800" b="1" dirty="0" smtClean="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spcAft>
                <a:spcPts val="800"/>
              </a:spcAft>
              <a:buSzPts val="1000"/>
              <a:buFont typeface="Wingdings" panose="05000000000000000000" pitchFamily="2" charset="2"/>
              <a:buChar char="Ø"/>
              <a:tabLst>
                <a:tab pos="457200" algn="l"/>
              </a:tabLst>
            </a:pPr>
            <a:r>
              <a:rPr lang="en-AU" sz="2800" b="1" dirty="0">
                <a:latin typeface="Arial" panose="020B0604020202020204" pitchFamily="34" charset="0"/>
                <a:ea typeface="Times New Roman" panose="02020603050405020304" pitchFamily="18" charset="0"/>
                <a:cs typeface="Arial" panose="020B0604020202020204" pitchFamily="34" charset="0"/>
              </a:rPr>
              <a:t>Positive, nurturing environment</a:t>
            </a:r>
            <a:endParaRPr lang="en-AU" sz="2800" b="1" dirty="0" smtClean="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07000"/>
              </a:lnSpc>
              <a:spcAft>
                <a:spcPts val="800"/>
              </a:spcAft>
              <a:buSzPts val="1000"/>
              <a:buFont typeface="Wingdings" panose="05000000000000000000" pitchFamily="2" charset="2"/>
              <a:buChar char="Ø"/>
              <a:tabLst>
                <a:tab pos="457200" algn="l"/>
              </a:tabLst>
            </a:pPr>
            <a:r>
              <a:rPr lang="en-AU" sz="2800" b="1" dirty="0" smtClean="0">
                <a:latin typeface="Arial" panose="020B0604020202020204" pitchFamily="34" charset="0"/>
                <a:ea typeface="Times New Roman" panose="02020603050405020304" pitchFamily="18" charset="0"/>
                <a:cs typeface="Arial" panose="020B0604020202020204" pitchFamily="34" charset="0"/>
              </a:rPr>
              <a:t>Differentiated </a:t>
            </a:r>
            <a:r>
              <a:rPr lang="en-AU" sz="2800" b="1" dirty="0">
                <a:latin typeface="Arial" panose="020B0604020202020204" pitchFamily="34" charset="0"/>
                <a:ea typeface="Times New Roman" panose="02020603050405020304" pitchFamily="18" charset="0"/>
                <a:cs typeface="Arial" panose="020B0604020202020204" pitchFamily="34" charset="0"/>
              </a:rPr>
              <a:t>instruction catering for all individual </a:t>
            </a:r>
            <a:r>
              <a:rPr lang="en-AU" sz="2800" b="1" dirty="0" smtClean="0">
                <a:latin typeface="Arial" panose="020B0604020202020204" pitchFamily="34" charset="0"/>
                <a:ea typeface="Times New Roman" panose="02020603050405020304" pitchFamily="18" charset="0"/>
                <a:cs typeface="Arial" panose="020B0604020202020204" pitchFamily="34" charset="0"/>
              </a:rPr>
              <a:t>needs</a:t>
            </a:r>
          </a:p>
          <a:p>
            <a:pPr marL="457200" indent="-457200">
              <a:lnSpc>
                <a:spcPct val="107000"/>
              </a:lnSpc>
              <a:spcAft>
                <a:spcPts val="800"/>
              </a:spcAft>
              <a:buSzPts val="1000"/>
              <a:buFont typeface="Wingdings" panose="05000000000000000000" pitchFamily="2" charset="2"/>
              <a:buChar char="Ø"/>
              <a:tabLst>
                <a:tab pos="457200" algn="l"/>
              </a:tabLst>
            </a:pPr>
            <a:r>
              <a:rPr lang="en-AU" sz="2800" b="1" dirty="0" smtClean="0">
                <a:latin typeface="Arial" panose="020B0604020202020204" pitchFamily="34" charset="0"/>
                <a:ea typeface="Times New Roman" panose="02020603050405020304" pitchFamily="18" charset="0"/>
                <a:cs typeface="Arial" panose="020B0604020202020204" pitchFamily="34" charset="0"/>
              </a:rPr>
              <a:t>Use of structure, routines, challenging questioning to make students thinking more visible, which leads to greater student achievement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46258" cy="1726036"/>
          </a:xfrm>
          <a:prstGeom prst="rect">
            <a:avLst/>
          </a:prstGeom>
        </p:spPr>
      </p:pic>
    </p:spTree>
    <p:extLst>
      <p:ext uri="{BB962C8B-B14F-4D97-AF65-F5344CB8AC3E}">
        <p14:creationId xmlns:p14="http://schemas.microsoft.com/office/powerpoint/2010/main" val="1787397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3712" y="2190306"/>
            <a:ext cx="7623544" cy="2308324"/>
          </a:xfrm>
          <a:prstGeom prst="rect">
            <a:avLst/>
          </a:prstGeom>
          <a:noFill/>
        </p:spPr>
        <p:txBody>
          <a:bodyPr wrap="square" rtlCol="0">
            <a:spAutoFit/>
          </a:bodyPr>
          <a:lstStyle/>
          <a:p>
            <a:r>
              <a:rPr lang="en-AU" sz="3600" dirty="0" smtClean="0">
                <a:latin typeface="Arial" panose="020B0604020202020204" pitchFamily="34" charset="0"/>
                <a:cs typeface="Arial" panose="020B0604020202020204" pitchFamily="34" charset="0"/>
              </a:rPr>
              <a:t>MRS JO GOODEN</a:t>
            </a:r>
          </a:p>
          <a:p>
            <a:endParaRPr lang="en-AU" sz="3600" dirty="0">
              <a:latin typeface="Arial" panose="020B0604020202020204" pitchFamily="34" charset="0"/>
              <a:cs typeface="Arial" panose="020B0604020202020204" pitchFamily="34" charset="0"/>
            </a:endParaRPr>
          </a:p>
          <a:p>
            <a:r>
              <a:rPr lang="en-AU" sz="3600" dirty="0" smtClean="0">
                <a:latin typeface="Arial" panose="020B0604020202020204" pitchFamily="34" charset="0"/>
                <a:cs typeface="Arial" panose="020B0604020202020204" pitchFamily="34" charset="0"/>
              </a:rPr>
              <a:t>TEACHING AND LEARNING  - </a:t>
            </a:r>
          </a:p>
          <a:p>
            <a:r>
              <a:rPr lang="en-AU" sz="3600" dirty="0" smtClean="0">
                <a:latin typeface="Arial" panose="020B0604020202020204" pitchFamily="34" charset="0"/>
                <a:cs typeface="Arial" panose="020B0604020202020204" pitchFamily="34" charset="0"/>
              </a:rPr>
              <a:t>LITERACY</a:t>
            </a:r>
            <a:endParaRPr lang="en-AU" sz="3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46258" cy="1726036"/>
          </a:xfrm>
          <a:prstGeom prst="rect">
            <a:avLst/>
          </a:prstGeom>
        </p:spPr>
      </p:pic>
    </p:spTree>
    <p:extLst>
      <p:ext uri="{BB962C8B-B14F-4D97-AF65-F5344CB8AC3E}">
        <p14:creationId xmlns:p14="http://schemas.microsoft.com/office/powerpoint/2010/main" val="160184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52" y="1105437"/>
            <a:ext cx="11172731" cy="4185761"/>
          </a:xfrm>
          <a:prstGeom prst="rect">
            <a:avLst/>
          </a:prstGeom>
        </p:spPr>
        <p:txBody>
          <a:bodyPr wrap="square">
            <a:spAutoFit/>
          </a:bodyPr>
          <a:lstStyle/>
          <a:p>
            <a:r>
              <a:rPr lang="en-AU" sz="2000" dirty="0" smtClean="0">
                <a:solidFill>
                  <a:srgbClr val="0070C0"/>
                </a:solidFill>
                <a:latin typeface="Arial" panose="020B0604020202020204" pitchFamily="34" charset="0"/>
                <a:cs typeface="Arial" panose="020B0604020202020204" pitchFamily="34" charset="0"/>
              </a:rPr>
              <a:t>LITERACY</a:t>
            </a:r>
          </a:p>
          <a:p>
            <a:pPr algn="ctr"/>
            <a:r>
              <a:rPr lang="en-AU" sz="2800" b="1" dirty="0" smtClean="0">
                <a:latin typeface="Arial" panose="020B0604020202020204" pitchFamily="34" charset="0"/>
                <a:cs typeface="Arial" panose="020B0604020202020204" pitchFamily="34" charset="0"/>
              </a:rPr>
              <a:t>LITERACY</a:t>
            </a:r>
          </a:p>
          <a:p>
            <a:pPr algn="ctr"/>
            <a:r>
              <a:rPr lang="en-AU" sz="2800" dirty="0" smtClean="0">
                <a:latin typeface="Arial" panose="020B0604020202020204" pitchFamily="34" charset="0"/>
                <a:cs typeface="Arial" panose="020B0604020202020204" pitchFamily="34" charset="0"/>
              </a:rPr>
              <a:t>During the </a:t>
            </a:r>
            <a:r>
              <a:rPr lang="en-AU" sz="2800" dirty="0">
                <a:latin typeface="Arial" panose="020B0604020202020204" pitchFamily="34" charset="0"/>
                <a:cs typeface="Arial" panose="020B0604020202020204" pitchFamily="34" charset="0"/>
              </a:rPr>
              <a:t>literacy time in </a:t>
            </a:r>
            <a:r>
              <a:rPr lang="en-AU" sz="2800" dirty="0" smtClean="0">
                <a:latin typeface="Arial" panose="020B0604020202020204" pitchFamily="34" charset="0"/>
                <a:cs typeface="Arial" panose="020B0604020202020204" pitchFamily="34" charset="0"/>
              </a:rPr>
              <a:t>the </a:t>
            </a:r>
            <a:r>
              <a:rPr lang="en-AU" sz="2800" dirty="0">
                <a:latin typeface="Arial" panose="020B0604020202020204" pitchFamily="34" charset="0"/>
                <a:cs typeface="Arial" panose="020B0604020202020204" pitchFamily="34" charset="0"/>
              </a:rPr>
              <a:t>classroom, </a:t>
            </a:r>
            <a:endParaRPr lang="en-AU" sz="2800" dirty="0" smtClean="0">
              <a:latin typeface="Arial" panose="020B0604020202020204" pitchFamily="34" charset="0"/>
              <a:cs typeface="Arial" panose="020B0604020202020204" pitchFamily="34" charset="0"/>
            </a:endParaRPr>
          </a:p>
          <a:p>
            <a:pPr algn="ctr"/>
            <a:r>
              <a:rPr lang="en-AU" sz="2800" dirty="0" smtClean="0">
                <a:latin typeface="Arial" panose="020B0604020202020204" pitchFamily="34" charset="0"/>
                <a:cs typeface="Arial" panose="020B0604020202020204" pitchFamily="34" charset="0"/>
              </a:rPr>
              <a:t>we will use </a:t>
            </a:r>
            <a:r>
              <a:rPr lang="en-AU" sz="2800" dirty="0">
                <a:latin typeface="Arial" panose="020B0604020202020204" pitchFamily="34" charset="0"/>
                <a:cs typeface="Arial" panose="020B0604020202020204" pitchFamily="34" charset="0"/>
              </a:rPr>
              <a:t>a structure called The Daily 5. </a:t>
            </a:r>
            <a:endParaRPr lang="en-AU" sz="2800" dirty="0" smtClean="0">
              <a:latin typeface="Arial" panose="020B0604020202020204" pitchFamily="34" charset="0"/>
              <a:cs typeface="Arial" panose="020B0604020202020204" pitchFamily="34" charset="0"/>
            </a:endParaRPr>
          </a:p>
          <a:p>
            <a:endParaRPr lang="en-AU" sz="2800" dirty="0">
              <a:latin typeface="Arial" panose="020B0604020202020204" pitchFamily="34" charset="0"/>
              <a:cs typeface="Arial" panose="020B0604020202020204" pitchFamily="34" charset="0"/>
            </a:endParaRPr>
          </a:p>
          <a:p>
            <a:r>
              <a:rPr lang="en-AU" sz="2800" dirty="0" smtClean="0">
                <a:latin typeface="Arial" panose="020B0604020202020204" pitchFamily="34" charset="0"/>
                <a:cs typeface="Arial" panose="020B0604020202020204" pitchFamily="34" charset="0"/>
              </a:rPr>
              <a:t>At </a:t>
            </a:r>
            <a:r>
              <a:rPr lang="en-AU" sz="2800" dirty="0">
                <a:latin typeface="Arial" panose="020B0604020202020204" pitchFamily="34" charset="0"/>
                <a:cs typeface="Arial" panose="020B0604020202020204" pitchFamily="34" charset="0"/>
              </a:rPr>
              <a:t>the beginning, this structure is put into place helping teach children </a:t>
            </a:r>
            <a:endParaRPr lang="en-AU" sz="2800" dirty="0" smtClean="0">
              <a:latin typeface="Arial" panose="020B0604020202020204" pitchFamily="34" charset="0"/>
              <a:cs typeface="Arial" panose="020B0604020202020204" pitchFamily="34" charset="0"/>
            </a:endParaRPr>
          </a:p>
          <a:p>
            <a:r>
              <a:rPr lang="en-AU" sz="2800" dirty="0" smtClean="0">
                <a:latin typeface="Arial" panose="020B0604020202020204" pitchFamily="34" charset="0"/>
                <a:cs typeface="Arial" panose="020B0604020202020204" pitchFamily="34" charset="0"/>
              </a:rPr>
              <a:t>to </a:t>
            </a:r>
            <a:r>
              <a:rPr lang="en-AU" sz="2800" dirty="0">
                <a:latin typeface="Arial" panose="020B0604020202020204" pitchFamily="34" charset="0"/>
                <a:cs typeface="Arial" panose="020B0604020202020204" pitchFamily="34" charset="0"/>
              </a:rPr>
              <a:t>be independent on literacy tasks. Once students are taught the </a:t>
            </a:r>
            <a:r>
              <a:rPr lang="en-AU" sz="2800" dirty="0" smtClean="0">
                <a:latin typeface="Arial" panose="020B0604020202020204" pitchFamily="34" charset="0"/>
                <a:cs typeface="Arial" panose="020B0604020202020204" pitchFamily="34" charset="0"/>
              </a:rPr>
              <a:t>behaviours of </a:t>
            </a:r>
            <a:r>
              <a:rPr lang="en-AU" sz="2800" dirty="0">
                <a:latin typeface="Arial" panose="020B0604020202020204" pitchFamily="34" charset="0"/>
                <a:cs typeface="Arial" panose="020B0604020202020204" pitchFamily="34" charset="0"/>
              </a:rPr>
              <a:t>the tasks and build their stamina for independence, </a:t>
            </a:r>
            <a:r>
              <a:rPr lang="en-AU" sz="2800" dirty="0" smtClean="0">
                <a:latin typeface="Arial" panose="020B0604020202020204" pitchFamily="34" charset="0"/>
                <a:cs typeface="Arial" panose="020B0604020202020204" pitchFamily="34" charset="0"/>
              </a:rPr>
              <a:t>you will </a:t>
            </a:r>
            <a:r>
              <a:rPr lang="en-AU" sz="2800" dirty="0">
                <a:latin typeface="Arial" panose="020B0604020202020204" pitchFamily="34" charset="0"/>
                <a:cs typeface="Arial" panose="020B0604020202020204" pitchFamily="34" charset="0"/>
              </a:rPr>
              <a:t>be able to work with individuals and small groups. </a:t>
            </a:r>
            <a:endParaRPr lang="en-AU" sz="2800" dirty="0" smtClean="0">
              <a:latin typeface="Arial" panose="020B0604020202020204" pitchFamily="34" charset="0"/>
              <a:cs typeface="Arial" panose="020B0604020202020204" pitchFamily="34" charset="0"/>
            </a:endParaRPr>
          </a:p>
          <a:p>
            <a:endParaRPr lang="en-AU" sz="2200" dirty="0">
              <a:latin typeface="Arial" panose="020B0604020202020204" pitchFamily="34" charset="0"/>
              <a:cs typeface="Arial" panose="020B0604020202020204" pitchFamily="34" charset="0"/>
            </a:endParaRPr>
          </a:p>
        </p:txBody>
      </p:sp>
      <p:pic>
        <p:nvPicPr>
          <p:cNvPr id="4" name="Picture 2"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20768">
            <a:off x="9920797" y="348633"/>
            <a:ext cx="1565406" cy="19518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646258" cy="1726036"/>
          </a:xfrm>
          <a:prstGeom prst="rect">
            <a:avLst/>
          </a:prstGeom>
        </p:spPr>
      </p:pic>
    </p:spTree>
    <p:extLst>
      <p:ext uri="{BB962C8B-B14F-4D97-AF65-F5344CB8AC3E}">
        <p14:creationId xmlns:p14="http://schemas.microsoft.com/office/powerpoint/2010/main" val="2509995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1120</Words>
  <Application>Microsoft Office PowerPoint</Application>
  <PresentationFormat>Widescreen</PresentationFormat>
  <Paragraphs>153</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Century Gothic</vt:lpstr>
      <vt:lpstr>Times New Roman</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SPKLM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2017-11-07T09:34:59Z</dcterms:created>
  <dcterms:modified xsi:type="dcterms:W3CDTF">2017-11-22T04:52:58Z</dcterms:modified>
</cp:coreProperties>
</file>